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3" r:id="rId8"/>
    <p:sldId id="267" r:id="rId9"/>
    <p:sldId id="266" r:id="rId10"/>
    <p:sldId id="260" r:id="rId11"/>
    <p:sldId id="264" r:id="rId12"/>
    <p:sldId id="268" r:id="rId13"/>
    <p:sldId id="269" r:id="rId14"/>
    <p:sldId id="270" r:id="rId15"/>
    <p:sldId id="272" r:id="rId16"/>
    <p:sldId id="277" r:id="rId17"/>
    <p:sldId id="273" r:id="rId18"/>
    <p:sldId id="287" r:id="rId19"/>
    <p:sldId id="276" r:id="rId20"/>
    <p:sldId id="278" r:id="rId21"/>
    <p:sldId id="279" r:id="rId22"/>
    <p:sldId id="274" r:id="rId23"/>
    <p:sldId id="275" r:id="rId24"/>
    <p:sldId id="280" r:id="rId25"/>
    <p:sldId id="281" r:id="rId26"/>
    <p:sldId id="282" r:id="rId27"/>
    <p:sldId id="283" r:id="rId28"/>
    <p:sldId id="284" r:id="rId29"/>
    <p:sldId id="285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D010-9FD9-4A77-B6D8-5C40EB9EF5D0}" type="datetimeFigureOut">
              <a:rPr lang="en-US" smtClean="0"/>
              <a:t>12/09/2013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196C-69AC-483D-BD1C-F2C7EE51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4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D010-9FD9-4A77-B6D8-5C40EB9EF5D0}" type="datetimeFigureOut">
              <a:rPr lang="en-US" smtClean="0"/>
              <a:t>12/09/2013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196C-69AC-483D-BD1C-F2C7EE51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0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D010-9FD9-4A77-B6D8-5C40EB9EF5D0}" type="datetimeFigureOut">
              <a:rPr lang="en-US" smtClean="0"/>
              <a:t>12/09/2013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196C-69AC-483D-BD1C-F2C7EE51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0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D010-9FD9-4A77-B6D8-5C40EB9EF5D0}" type="datetimeFigureOut">
              <a:rPr lang="en-US" smtClean="0"/>
              <a:t>12/09/2013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196C-69AC-483D-BD1C-F2C7EE51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3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D010-9FD9-4A77-B6D8-5C40EB9EF5D0}" type="datetimeFigureOut">
              <a:rPr lang="en-US" smtClean="0"/>
              <a:t>12/09/2013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196C-69AC-483D-BD1C-F2C7EE51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4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D010-9FD9-4A77-B6D8-5C40EB9EF5D0}" type="datetimeFigureOut">
              <a:rPr lang="en-US" smtClean="0"/>
              <a:t>12/09/2013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196C-69AC-483D-BD1C-F2C7EE51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9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D010-9FD9-4A77-B6D8-5C40EB9EF5D0}" type="datetimeFigureOut">
              <a:rPr lang="en-US" smtClean="0"/>
              <a:t>12/09/2013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196C-69AC-483D-BD1C-F2C7EE51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1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D010-9FD9-4A77-B6D8-5C40EB9EF5D0}" type="datetimeFigureOut">
              <a:rPr lang="en-US" smtClean="0"/>
              <a:t>12/09/2013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196C-69AC-483D-BD1C-F2C7EE51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1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D010-9FD9-4A77-B6D8-5C40EB9EF5D0}" type="datetimeFigureOut">
              <a:rPr lang="en-US" smtClean="0"/>
              <a:t>12/09/2013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196C-69AC-483D-BD1C-F2C7EE51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8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D010-9FD9-4A77-B6D8-5C40EB9EF5D0}" type="datetimeFigureOut">
              <a:rPr lang="en-US" smtClean="0"/>
              <a:t>12/09/2013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196C-69AC-483D-BD1C-F2C7EE51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7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D010-9FD9-4A77-B6D8-5C40EB9EF5D0}" type="datetimeFigureOut">
              <a:rPr lang="en-US" smtClean="0"/>
              <a:t>12/09/2013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196C-69AC-483D-BD1C-F2C7EE51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9D010-9FD9-4A77-B6D8-5C40EB9EF5D0}" type="datetimeFigureOut">
              <a:rPr lang="en-US" smtClean="0"/>
              <a:t>12/09/2013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2196C-69AC-483D-BD1C-F2C7EE51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3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FOR FINAL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 116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55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TYPES OF ORGANIC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OXIDATION AND REDUCTIONS REACTIONS ARE VERY IMPORTANT IN BIOCHEMISTRY.  THIS IS THE ENERGY CYCLE.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OXIDATION</a:t>
            </a:r>
            <a:r>
              <a:rPr lang="en-US" b="1" dirty="0"/>
              <a:t>				</a:t>
            </a:r>
            <a:r>
              <a:rPr lang="en-US" b="1" u="sng" dirty="0" smtClean="0"/>
              <a:t>REDUCTION</a:t>
            </a:r>
            <a:endParaRPr lang="en-US" dirty="0"/>
          </a:p>
          <a:p>
            <a:r>
              <a:rPr lang="en-US" dirty="0"/>
              <a:t>gain of oxygen			</a:t>
            </a:r>
            <a:r>
              <a:rPr lang="en-US" dirty="0" smtClean="0"/>
              <a:t>	loss </a:t>
            </a:r>
            <a:r>
              <a:rPr lang="en-US" dirty="0"/>
              <a:t>of oxygen</a:t>
            </a:r>
          </a:p>
          <a:p>
            <a:r>
              <a:rPr lang="en-US" dirty="0"/>
              <a:t>loss of hydrogen			gain of hydrogen</a:t>
            </a:r>
          </a:p>
          <a:p>
            <a:r>
              <a:rPr lang="en-US" dirty="0"/>
              <a:t>loss of electrons			gain of electrons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538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OXIDATION- REDUCTION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8001000" cy="178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38100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Big Picture:   </a:t>
            </a:r>
          </a:p>
          <a:p>
            <a:r>
              <a:rPr lang="en-US" sz="2400" dirty="0"/>
              <a:t>    Sugars get oxidized to CO</a:t>
            </a:r>
            <a:r>
              <a:rPr lang="en-US" sz="2400" baseline="-25000" dirty="0"/>
              <a:t>2</a:t>
            </a:r>
            <a:r>
              <a:rPr lang="en-US" sz="2400" dirty="0"/>
              <a:t> while the electrons go to the mitochondria to form ATP.</a:t>
            </a:r>
          </a:p>
          <a:p>
            <a:r>
              <a:rPr lang="en-US" sz="2400" dirty="0"/>
              <a:t>      C</a:t>
            </a:r>
            <a:r>
              <a:rPr lang="en-US" sz="2400" baseline="-25000" dirty="0"/>
              <a:t>6</a:t>
            </a:r>
            <a:r>
              <a:rPr lang="en-US" sz="2400" dirty="0"/>
              <a:t>H</a:t>
            </a:r>
            <a:r>
              <a:rPr lang="en-US" sz="2400" baseline="-25000" dirty="0"/>
              <a:t>12</a:t>
            </a:r>
            <a:r>
              <a:rPr lang="en-US" sz="2400" dirty="0"/>
              <a:t>O</a:t>
            </a:r>
            <a:r>
              <a:rPr lang="en-US" sz="2400" baseline="-25000" dirty="0"/>
              <a:t>6</a:t>
            </a:r>
            <a:r>
              <a:rPr lang="en-US" sz="2400" dirty="0"/>
              <a:t>     +  6 O</a:t>
            </a:r>
            <a:r>
              <a:rPr lang="en-US" sz="2400" baseline="-25000" dirty="0"/>
              <a:t>2</a:t>
            </a:r>
            <a:r>
              <a:rPr lang="en-US" sz="2400" dirty="0"/>
              <a:t>   ------&gt;     6 CO</a:t>
            </a:r>
            <a:r>
              <a:rPr lang="en-US" sz="2400" baseline="-25000" dirty="0"/>
              <a:t>2</a:t>
            </a:r>
            <a:r>
              <a:rPr lang="en-US" sz="2400" dirty="0"/>
              <a:t>   +   6 H</a:t>
            </a:r>
            <a:r>
              <a:rPr lang="en-US" sz="2400" baseline="-25000" dirty="0"/>
              <a:t>2</a:t>
            </a:r>
            <a:r>
              <a:rPr lang="en-US" sz="2400" dirty="0"/>
              <a:t>O    +  energy  (ATP)     </a:t>
            </a:r>
          </a:p>
        </p:txBody>
      </p:sp>
    </p:spTree>
    <p:extLst>
      <p:ext uri="{BB962C8B-B14F-4D97-AF65-F5344CB8AC3E}">
        <p14:creationId xmlns:p14="http://schemas.microsoft.com/office/powerpoint/2010/main" val="2223610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oxidation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Carbonyl reactions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966997"/>
              </p:ext>
            </p:extLst>
          </p:nvPr>
        </p:nvGraphicFramePr>
        <p:xfrm>
          <a:off x="1752600" y="3048000"/>
          <a:ext cx="57150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ISIS/Draw Sketch" r:id="rId3" imgW="2476659" imgH="600673" progId="ISISServer">
                  <p:embed/>
                </p:oleObj>
              </mc:Choice>
              <mc:Fallback>
                <p:oleObj name="ISIS/Draw Sketch" r:id="rId3" imgW="2476659" imgH="600673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48000"/>
                        <a:ext cx="5715000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836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carbons:    meth  = 1     eth = 2    prop = 3    but = 4   pent = 5  hex = 6  </a:t>
            </a:r>
            <a:r>
              <a:rPr lang="en-US" dirty="0" err="1"/>
              <a:t>hept</a:t>
            </a:r>
            <a:r>
              <a:rPr lang="en-US" dirty="0"/>
              <a:t> = </a:t>
            </a:r>
            <a:r>
              <a:rPr lang="en-US" dirty="0" smtClean="0"/>
              <a:t>7 </a:t>
            </a:r>
            <a:r>
              <a:rPr lang="en-US" dirty="0" err="1"/>
              <a:t>oct</a:t>
            </a:r>
            <a:r>
              <a:rPr lang="en-US" dirty="0"/>
              <a:t> = 8     non = 9   </a:t>
            </a:r>
            <a:r>
              <a:rPr lang="en-US" dirty="0" err="1"/>
              <a:t>dec</a:t>
            </a:r>
            <a:r>
              <a:rPr lang="en-US" dirty="0"/>
              <a:t> = 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1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Classes of compounds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alkanes end in  </a:t>
            </a:r>
            <a:r>
              <a:rPr lang="en-US" i="1" dirty="0" err="1"/>
              <a:t>ane</a:t>
            </a:r>
            <a:r>
              <a:rPr lang="en-US" dirty="0"/>
              <a:t>     octane is an 8 carbon alkane</a:t>
            </a:r>
          </a:p>
          <a:p>
            <a:r>
              <a:rPr lang="en-US" dirty="0"/>
              <a:t>alkenes end in  </a:t>
            </a:r>
            <a:r>
              <a:rPr lang="en-US" i="1" dirty="0" err="1"/>
              <a:t>ene</a:t>
            </a:r>
            <a:r>
              <a:rPr lang="en-US" dirty="0"/>
              <a:t>     pentene is a 5 carbon alkene</a:t>
            </a:r>
          </a:p>
          <a:p>
            <a:r>
              <a:rPr lang="en-US" dirty="0"/>
              <a:t>alkynes end in  </a:t>
            </a:r>
            <a:r>
              <a:rPr lang="en-US" i="1" dirty="0" err="1"/>
              <a:t>yne</a:t>
            </a:r>
            <a:r>
              <a:rPr lang="en-US" dirty="0"/>
              <a:t>     </a:t>
            </a:r>
            <a:r>
              <a:rPr lang="en-US" dirty="0" err="1"/>
              <a:t>butyne</a:t>
            </a:r>
            <a:r>
              <a:rPr lang="en-US" dirty="0"/>
              <a:t> is a 4 carbon alkyne</a:t>
            </a:r>
          </a:p>
          <a:p>
            <a:r>
              <a:rPr lang="en-US" dirty="0"/>
              <a:t>alcohols end in  </a:t>
            </a:r>
            <a:r>
              <a:rPr lang="en-US" i="1" dirty="0" err="1"/>
              <a:t>ol</a:t>
            </a:r>
            <a:r>
              <a:rPr lang="en-US" dirty="0"/>
              <a:t>      ethanol is a 2 carbon alcohol</a:t>
            </a:r>
          </a:p>
          <a:p>
            <a:r>
              <a:rPr lang="en-US" dirty="0"/>
              <a:t>acids end in  </a:t>
            </a:r>
            <a:r>
              <a:rPr lang="en-US" i="1" dirty="0" err="1"/>
              <a:t>oic</a:t>
            </a:r>
            <a:r>
              <a:rPr lang="en-US" i="1" dirty="0"/>
              <a:t> acid</a:t>
            </a:r>
            <a:r>
              <a:rPr lang="en-US" dirty="0"/>
              <a:t>   </a:t>
            </a:r>
            <a:r>
              <a:rPr lang="en-US" dirty="0" err="1"/>
              <a:t>pentoic</a:t>
            </a:r>
            <a:r>
              <a:rPr lang="en-US" dirty="0"/>
              <a:t> acid is a 5 carbon acid</a:t>
            </a:r>
          </a:p>
          <a:p>
            <a:r>
              <a:rPr lang="en-US" dirty="0"/>
              <a:t>aldehydes end in </a:t>
            </a:r>
            <a:r>
              <a:rPr lang="en-US" i="1" dirty="0"/>
              <a:t> al </a:t>
            </a:r>
            <a:r>
              <a:rPr lang="en-US" dirty="0"/>
              <a:t>   </a:t>
            </a:r>
            <a:r>
              <a:rPr lang="en-US" dirty="0" err="1"/>
              <a:t>methanal</a:t>
            </a:r>
            <a:r>
              <a:rPr lang="en-US" dirty="0"/>
              <a:t> is a 1 carbon aldehyde</a:t>
            </a:r>
          </a:p>
          <a:p>
            <a:r>
              <a:rPr lang="en-US" dirty="0"/>
              <a:t>ketones end in  </a:t>
            </a:r>
            <a:r>
              <a:rPr lang="en-US" i="1" dirty="0"/>
              <a:t>one</a:t>
            </a:r>
            <a:r>
              <a:rPr lang="en-US" dirty="0"/>
              <a:t>    butanone is a 4 carbon ketone</a:t>
            </a:r>
          </a:p>
          <a:p>
            <a:r>
              <a:rPr lang="en-US" dirty="0"/>
              <a:t>amines just say </a:t>
            </a:r>
            <a:r>
              <a:rPr lang="en-US" i="1" dirty="0"/>
              <a:t>amine </a:t>
            </a:r>
            <a:r>
              <a:rPr lang="en-US" dirty="0"/>
              <a:t>  methyl amine</a:t>
            </a:r>
          </a:p>
          <a:p>
            <a:r>
              <a:rPr lang="en-US" dirty="0"/>
              <a:t>ethers just say </a:t>
            </a:r>
            <a:r>
              <a:rPr lang="en-US" i="1" dirty="0"/>
              <a:t>ether </a:t>
            </a:r>
            <a:r>
              <a:rPr lang="en-US" dirty="0"/>
              <a:t>   methyl ethyl ether</a:t>
            </a:r>
          </a:p>
          <a:p>
            <a:r>
              <a:rPr lang="en-US" dirty="0"/>
              <a:t>esters end in  </a:t>
            </a:r>
            <a:r>
              <a:rPr lang="en-US" i="1" dirty="0" err="1"/>
              <a:t>oate</a:t>
            </a:r>
            <a:r>
              <a:rPr lang="en-US" dirty="0"/>
              <a:t>   </a:t>
            </a:r>
            <a:r>
              <a:rPr lang="en-US" dirty="0" err="1"/>
              <a:t>pentyl</a:t>
            </a:r>
            <a:r>
              <a:rPr lang="en-US" dirty="0"/>
              <a:t> </a:t>
            </a:r>
            <a:r>
              <a:rPr lang="en-US" dirty="0" err="1"/>
              <a:t>ethanoate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53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Classify hydrocarbons as either  saturated or unsaturated </a:t>
            </a:r>
            <a:endParaRPr lang="en-US" sz="2400" dirty="0"/>
          </a:p>
          <a:p>
            <a:pPr lvl="0"/>
            <a:r>
              <a:rPr lang="en-US" dirty="0"/>
              <a:t>Recognize the general formula for alkanes (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dirty="0" err="1"/>
              <a:t>H</a:t>
            </a:r>
            <a:r>
              <a:rPr lang="en-US" dirty="0"/>
              <a:t> </a:t>
            </a:r>
            <a:r>
              <a:rPr lang="en-US" baseline="-25000" dirty="0"/>
              <a:t>2n +2</a:t>
            </a:r>
            <a:r>
              <a:rPr lang="en-US" dirty="0"/>
              <a:t> )  </a:t>
            </a:r>
            <a:endParaRPr lang="en-US" sz="2400" dirty="0"/>
          </a:p>
          <a:p>
            <a:pPr lvl="0"/>
            <a:r>
              <a:rPr lang="en-US" dirty="0"/>
              <a:t>Write the molecular formula, line-angle formula, and the condensed formula when given the name of a hydrocarbon or hydrocarbon derivative.  </a:t>
            </a:r>
            <a:endParaRPr lang="en-US" sz="2400" dirty="0"/>
          </a:p>
          <a:p>
            <a:pPr lvl="0"/>
            <a:r>
              <a:rPr lang="en-US" dirty="0"/>
              <a:t>Classify the C</a:t>
            </a:r>
            <a:r>
              <a:rPr lang="en-US" u="sng" dirty="0"/>
              <a:t> </a:t>
            </a:r>
            <a:r>
              <a:rPr lang="en-US" dirty="0"/>
              <a:t>atoms in a hydrocarbon  as either  1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,  2°,  3°,  or  4°. </a:t>
            </a:r>
            <a:endParaRPr lang="en-US" sz="2400" dirty="0"/>
          </a:p>
          <a:p>
            <a:pPr lvl="1"/>
            <a:r>
              <a:rPr lang="en-US" dirty="0"/>
              <a:t>When given two compounds, classify them as either constitutional  isomers, or geometric-</a:t>
            </a:r>
            <a:r>
              <a:rPr lang="en-US" dirty="0" err="1"/>
              <a:t>cis</a:t>
            </a:r>
            <a:r>
              <a:rPr lang="en-US" dirty="0"/>
              <a:t>-trans , or unrelated, or identical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69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Alkane </a:t>
            </a:r>
            <a:r>
              <a:rPr lang="en-US" b="1" dirty="0" err="1"/>
              <a:t>Rxns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Halogenation, X</a:t>
            </a:r>
            <a:r>
              <a:rPr lang="en-US" baseline="-25000" dirty="0"/>
              <a:t>2</a:t>
            </a:r>
            <a:r>
              <a:rPr lang="en-US" dirty="0"/>
              <a:t>    </a:t>
            </a:r>
            <a:r>
              <a:rPr lang="en-US" i="1" dirty="0"/>
              <a:t>(i.e. Cl</a:t>
            </a:r>
            <a:r>
              <a:rPr lang="en-US" i="1" baseline="-25000" dirty="0"/>
              <a:t>2</a:t>
            </a:r>
            <a:r>
              <a:rPr lang="en-US" i="1" dirty="0"/>
              <a:t> or Br</a:t>
            </a:r>
            <a:r>
              <a:rPr lang="en-US" i="1" baseline="-25000" dirty="0"/>
              <a:t>2</a:t>
            </a:r>
            <a:r>
              <a:rPr lang="en-US" i="1" dirty="0"/>
              <a:t>  light energy i.e., h</a:t>
            </a:r>
            <a:r>
              <a:rPr lang="en-US" i="1" dirty="0">
                <a:sym typeface="Symbol"/>
              </a:rPr>
              <a:t></a:t>
            </a:r>
            <a:r>
              <a:rPr lang="en-US" i="1" dirty="0"/>
              <a:t> is required to initiate this reaction) </a:t>
            </a:r>
            <a:endParaRPr lang="en-US" i="1" dirty="0" smtClean="0"/>
          </a:p>
          <a:p>
            <a:pPr lvl="0"/>
            <a:endParaRPr lang="en-US" i="1" dirty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Combustion </a:t>
            </a:r>
            <a:r>
              <a:rPr lang="en-US" dirty="0"/>
              <a:t>,  O</a:t>
            </a:r>
            <a:r>
              <a:rPr lang="en-US" baseline="-25000" dirty="0"/>
              <a:t>2</a:t>
            </a:r>
            <a:r>
              <a:rPr lang="en-US" dirty="0"/>
              <a:t>   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43" y="5295900"/>
            <a:ext cx="504305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333" y="2590800"/>
            <a:ext cx="4267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534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Give the name  when given a  line-angle or condensed formula  </a:t>
            </a:r>
            <a:r>
              <a:rPr lang="en-US" i="1" dirty="0"/>
              <a:t>(or  vice versa )</a:t>
            </a:r>
            <a:r>
              <a:rPr lang="en-US" dirty="0"/>
              <a:t> for  alkenes, </a:t>
            </a:r>
            <a:r>
              <a:rPr lang="en-US" dirty="0" err="1"/>
              <a:t>cycloalkenes</a:t>
            </a:r>
            <a:r>
              <a:rPr lang="en-US" dirty="0"/>
              <a:t>,  and alkynes </a:t>
            </a:r>
          </a:p>
          <a:p>
            <a:pPr lvl="0"/>
            <a:r>
              <a:rPr lang="en-US" dirty="0"/>
              <a:t>Name </a:t>
            </a:r>
            <a:r>
              <a:rPr lang="en-US" dirty="0" err="1"/>
              <a:t>cis</a:t>
            </a:r>
            <a:r>
              <a:rPr lang="en-US" dirty="0"/>
              <a:t>-trans isomers for cycloalkanes and alkenes.   </a:t>
            </a:r>
          </a:p>
          <a:p>
            <a:pPr lvl="0"/>
            <a:r>
              <a:rPr lang="en-US" dirty="0"/>
              <a:t>Be able to recognize or explain the  </a:t>
            </a:r>
            <a:r>
              <a:rPr lang="en-US" dirty="0" err="1"/>
              <a:t>Markovnikov</a:t>
            </a:r>
            <a:r>
              <a:rPr lang="en-US" dirty="0"/>
              <a:t> </a:t>
            </a:r>
            <a:r>
              <a:rPr lang="en-US" i="1" dirty="0"/>
              <a:t>(MKV)</a:t>
            </a:r>
            <a:r>
              <a:rPr lang="en-US" dirty="0"/>
              <a:t>   rule  for unsymmetrical alkenes </a:t>
            </a:r>
            <a:endParaRPr lang="en-US" dirty="0" smtClean="0"/>
          </a:p>
          <a:p>
            <a:pPr lvl="0"/>
            <a:r>
              <a:rPr lang="en-US" dirty="0" smtClean="0"/>
              <a:t>Recognize  </a:t>
            </a:r>
            <a:r>
              <a:rPr lang="en-US" dirty="0"/>
              <a:t>or discuss the physical properties of hydrocarbons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64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Alkenes: Contain double bonds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dirty="0" err="1" smtClean="0"/>
              <a:t>Cis</a:t>
            </a:r>
            <a:r>
              <a:rPr lang="en-US" altLang="en-US" dirty="0" smtClean="0"/>
              <a:t>-trans Isomers</a:t>
            </a:r>
          </a:p>
          <a:p>
            <a:pPr algn="ctr">
              <a:buFontTx/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pic>
        <p:nvPicPr>
          <p:cNvPr id="6" name="Picture 7" descr="209cis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5638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651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Alkene/Alkyne </a:t>
            </a:r>
            <a:r>
              <a:rPr lang="en-US" b="1" dirty="0" err="1"/>
              <a:t>Rxns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Halogenation, X</a:t>
            </a:r>
            <a:r>
              <a:rPr lang="en-US" baseline="-25000" dirty="0"/>
              <a:t>2</a:t>
            </a:r>
            <a:r>
              <a:rPr lang="en-US" dirty="0"/>
              <a:t>    </a:t>
            </a:r>
            <a:r>
              <a:rPr lang="en-US" i="1" dirty="0"/>
              <a:t>(i.e. Cl</a:t>
            </a:r>
            <a:r>
              <a:rPr lang="en-US" i="1" baseline="-25000" dirty="0"/>
              <a:t>2</a:t>
            </a:r>
            <a:r>
              <a:rPr lang="en-US" i="1" dirty="0"/>
              <a:t> or Br</a:t>
            </a:r>
            <a:r>
              <a:rPr lang="en-US" i="1" baseline="-25000" dirty="0"/>
              <a:t>2</a:t>
            </a:r>
            <a:r>
              <a:rPr lang="en-US" i="1" dirty="0"/>
              <a:t>)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Hydrohalogenation</a:t>
            </a:r>
            <a:r>
              <a:rPr lang="en-US" dirty="0"/>
              <a:t> , HX   </a:t>
            </a:r>
            <a:r>
              <a:rPr lang="en-US" i="1" dirty="0"/>
              <a:t>( Be aware of the MKV rule for unsymmetrical alkenes)</a:t>
            </a:r>
            <a:endParaRPr lang="en-US" dirty="0"/>
          </a:p>
          <a:p>
            <a:pPr lvl="0"/>
            <a:r>
              <a:rPr lang="en-US" dirty="0"/>
              <a:t>Hydrogenation,  H</a:t>
            </a:r>
            <a:r>
              <a:rPr lang="en-US" baseline="-25000" dirty="0"/>
              <a:t>2   </a:t>
            </a:r>
            <a:r>
              <a:rPr lang="en-US" dirty="0"/>
              <a:t>   </a:t>
            </a:r>
            <a:r>
              <a:rPr lang="en-US" i="1" dirty="0"/>
              <a:t>( A  </a:t>
            </a:r>
            <a:r>
              <a:rPr lang="en-US" i="1" u="sng" dirty="0"/>
              <a:t>Ni , </a:t>
            </a:r>
            <a:r>
              <a:rPr lang="en-US" i="1" u="sng" dirty="0" err="1"/>
              <a:t>Pt</a:t>
            </a:r>
            <a:r>
              <a:rPr lang="en-US" i="1" u="sng" dirty="0"/>
              <a:t>, or </a:t>
            </a:r>
            <a:r>
              <a:rPr lang="en-US" i="1" u="sng" dirty="0" err="1"/>
              <a:t>Pd</a:t>
            </a:r>
            <a:r>
              <a:rPr lang="en-US" i="1" u="sng" dirty="0"/>
              <a:t>/C  catalyst</a:t>
            </a:r>
            <a:r>
              <a:rPr lang="en-US" i="1" dirty="0"/>
              <a:t>  is necessary  in order for the </a:t>
            </a:r>
            <a:r>
              <a:rPr lang="en-US" i="1" dirty="0" err="1"/>
              <a:t>rxn</a:t>
            </a:r>
            <a:r>
              <a:rPr lang="en-US" i="1" dirty="0"/>
              <a:t> to work)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Hydration , H</a:t>
            </a:r>
            <a:r>
              <a:rPr lang="en-US" baseline="-25000" dirty="0"/>
              <a:t>2</a:t>
            </a:r>
            <a:r>
              <a:rPr lang="en-US" dirty="0"/>
              <a:t>O   </a:t>
            </a:r>
            <a:r>
              <a:rPr lang="en-US" i="1" dirty="0"/>
              <a:t>( Be aware of the MKV rule for unsymmetrical alkenes;  </a:t>
            </a:r>
            <a:r>
              <a:rPr lang="en-US" i="1" u="sng" dirty="0"/>
              <a:t>must have strong acid catalyst</a:t>
            </a:r>
            <a:r>
              <a:rPr lang="en-US" i="1" dirty="0"/>
              <a:t> for the </a:t>
            </a:r>
            <a:r>
              <a:rPr lang="en-US" i="1" dirty="0" err="1"/>
              <a:t>rxn</a:t>
            </a:r>
            <a:r>
              <a:rPr lang="en-US" i="1" dirty="0"/>
              <a:t> to work)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3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562600"/>
          </a:xfrm>
        </p:spPr>
        <p:txBody>
          <a:bodyPr>
            <a:noAutofit/>
          </a:bodyPr>
          <a:lstStyle/>
          <a:p>
            <a:r>
              <a:rPr lang="en-US" sz="2200" u="sng" dirty="0"/>
              <a:t>Formulas</a:t>
            </a:r>
            <a:endParaRPr lang="en-US" sz="2200" dirty="0"/>
          </a:p>
          <a:p>
            <a:r>
              <a:rPr lang="en-US" sz="2200" dirty="0"/>
              <a:t>(1) Molecular formula-number and kinds of atoms, but no idea what it looks  like    C</a:t>
            </a:r>
            <a:r>
              <a:rPr lang="en-US" sz="2200" baseline="-25000" dirty="0"/>
              <a:t>4</a:t>
            </a:r>
            <a:r>
              <a:rPr lang="en-US" sz="2200" dirty="0"/>
              <a:t>H</a:t>
            </a:r>
            <a:r>
              <a:rPr lang="en-US" sz="2200" baseline="-25000" dirty="0"/>
              <a:t>10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(2) Structural formula - order of attachment of atoms in a molecule.</a:t>
            </a:r>
          </a:p>
          <a:p>
            <a:r>
              <a:rPr lang="en-US" sz="2200" dirty="0"/>
              <a:t>        H </a:t>
            </a:r>
            <a:r>
              <a:rPr lang="en-US" sz="2200" dirty="0" err="1"/>
              <a:t>H</a:t>
            </a:r>
            <a:r>
              <a:rPr lang="en-US" sz="2200" dirty="0"/>
              <a:t> </a:t>
            </a:r>
            <a:r>
              <a:rPr lang="en-US" sz="2200" dirty="0" err="1"/>
              <a:t>H</a:t>
            </a:r>
            <a:r>
              <a:rPr lang="en-US" sz="2200" dirty="0"/>
              <a:t> </a:t>
            </a:r>
            <a:r>
              <a:rPr lang="en-US" sz="2200" dirty="0" err="1"/>
              <a:t>H</a:t>
            </a:r>
            <a:endParaRPr lang="en-US" sz="2200" dirty="0"/>
          </a:p>
          <a:p>
            <a:r>
              <a:rPr lang="en-US" sz="2200" dirty="0"/>
              <a:t>    H-C-C-C-C-H			  CH</a:t>
            </a:r>
            <a:r>
              <a:rPr lang="en-US" sz="2200" baseline="-25000" dirty="0"/>
              <a:t>3</a:t>
            </a:r>
            <a:r>
              <a:rPr lang="en-US" sz="2200" dirty="0"/>
              <a:t>CH</a:t>
            </a:r>
            <a:r>
              <a:rPr lang="en-US" sz="2200" baseline="-25000" dirty="0"/>
              <a:t>2</a:t>
            </a:r>
            <a:r>
              <a:rPr lang="en-US" sz="2200" dirty="0"/>
              <a:t>CH</a:t>
            </a:r>
            <a:r>
              <a:rPr lang="en-US" sz="2200" baseline="-25000" dirty="0"/>
              <a:t>2</a:t>
            </a:r>
            <a:r>
              <a:rPr lang="en-US" sz="2200" dirty="0"/>
              <a:t>CH</a:t>
            </a:r>
            <a:r>
              <a:rPr lang="en-US" sz="2200" baseline="-25000" dirty="0"/>
              <a:t>3</a:t>
            </a:r>
            <a:endParaRPr lang="en-US" sz="2200" dirty="0"/>
          </a:p>
          <a:p>
            <a:r>
              <a:rPr lang="en-US" sz="2200" dirty="0"/>
              <a:t>        H </a:t>
            </a:r>
            <a:r>
              <a:rPr lang="en-US" sz="2200" dirty="0" err="1"/>
              <a:t>H</a:t>
            </a:r>
            <a:r>
              <a:rPr lang="en-US" sz="2200" dirty="0"/>
              <a:t> </a:t>
            </a:r>
            <a:r>
              <a:rPr lang="en-US" sz="2200" dirty="0" err="1"/>
              <a:t>H</a:t>
            </a:r>
            <a:r>
              <a:rPr lang="en-US" sz="2200" dirty="0"/>
              <a:t> </a:t>
            </a:r>
            <a:r>
              <a:rPr lang="en-US" sz="2200" dirty="0" err="1"/>
              <a:t>H</a:t>
            </a:r>
            <a:r>
              <a:rPr lang="en-US" sz="2200" dirty="0"/>
              <a:t>				</a:t>
            </a:r>
            <a:r>
              <a:rPr lang="en-US" sz="2200" dirty="0" smtClean="0"/>
              <a:t>Condensed </a:t>
            </a:r>
            <a:r>
              <a:rPr lang="en-US" sz="2200" dirty="0"/>
              <a:t>structural formula</a:t>
            </a:r>
          </a:p>
          <a:p>
            <a:r>
              <a:rPr lang="en-US" sz="2200" dirty="0"/>
              <a:t>   expanded structural </a:t>
            </a:r>
            <a:r>
              <a:rPr lang="en-US" sz="2200" dirty="0" smtClean="0"/>
              <a:t>formula</a:t>
            </a:r>
          </a:p>
          <a:p>
            <a:endParaRPr lang="en-US" sz="2200" dirty="0"/>
          </a:p>
          <a:p>
            <a:r>
              <a:rPr lang="en-US" sz="2200" dirty="0"/>
              <a:t>(3) </a:t>
            </a:r>
            <a:r>
              <a:rPr lang="en-US" sz="2200" dirty="0" smtClean="0"/>
              <a:t>line angle formula</a:t>
            </a:r>
          </a:p>
        </p:txBody>
      </p:sp>
    </p:spTree>
    <p:extLst>
      <p:ext uri="{BB962C8B-B14F-4D97-AF65-F5344CB8AC3E}">
        <p14:creationId xmlns:p14="http://schemas.microsoft.com/office/powerpoint/2010/main" val="3248241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Aromatic </a:t>
            </a:r>
            <a:r>
              <a:rPr lang="en-US" b="1" u="sng" dirty="0" smtClean="0"/>
              <a:t>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Give the name when given a  line-angle or condensed formula  </a:t>
            </a:r>
            <a:r>
              <a:rPr lang="en-US" i="1" dirty="0"/>
              <a:t>(or  vice versa )</a:t>
            </a:r>
            <a:r>
              <a:rPr lang="en-US" dirty="0"/>
              <a:t> for  phenols, and derivatives of benzene  </a:t>
            </a:r>
          </a:p>
          <a:p>
            <a:pPr lvl="0"/>
            <a:r>
              <a:rPr lang="en-US" dirty="0"/>
              <a:t>Recognize the general type of </a:t>
            </a:r>
            <a:r>
              <a:rPr lang="en-US" dirty="0" err="1"/>
              <a:t>rxns</a:t>
            </a:r>
            <a:r>
              <a:rPr lang="en-US" dirty="0"/>
              <a:t> that </a:t>
            </a:r>
            <a:r>
              <a:rPr lang="en-US" b="1" u="sng" dirty="0"/>
              <a:t>aromatics  </a:t>
            </a:r>
            <a:r>
              <a:rPr lang="en-US" dirty="0"/>
              <a:t>undergo . </a:t>
            </a:r>
            <a:r>
              <a:rPr lang="en-US" i="1" dirty="0"/>
              <a:t>( Which type is it,  elimination, addition, substitution, rearrangement?) </a:t>
            </a:r>
            <a:endParaRPr lang="en-US" dirty="0"/>
          </a:p>
          <a:p>
            <a:pPr lvl="0"/>
            <a:r>
              <a:rPr lang="en-US" dirty="0"/>
              <a:t>Name </a:t>
            </a:r>
            <a:r>
              <a:rPr lang="en-US" dirty="0" err="1"/>
              <a:t>disubstituted</a:t>
            </a:r>
            <a:r>
              <a:rPr lang="en-US" dirty="0"/>
              <a:t> derivatives of benzene using the </a:t>
            </a:r>
            <a:r>
              <a:rPr lang="en-US" dirty="0" err="1"/>
              <a:t>ortho</a:t>
            </a:r>
            <a:r>
              <a:rPr lang="en-US" dirty="0"/>
              <a:t>, meta, and para system when give the structure or  vice versa.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26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Aromatic </a:t>
            </a:r>
            <a:r>
              <a:rPr lang="en-US" b="1" dirty="0" err="1"/>
              <a:t>Rxns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Halogenation, X</a:t>
            </a:r>
            <a:r>
              <a:rPr lang="en-US" baseline="-25000" dirty="0"/>
              <a:t>2</a:t>
            </a:r>
            <a:r>
              <a:rPr lang="en-US" dirty="0"/>
              <a:t>    </a:t>
            </a:r>
            <a:r>
              <a:rPr lang="en-US" i="1" dirty="0"/>
              <a:t>(i.e. Cl</a:t>
            </a:r>
            <a:r>
              <a:rPr lang="en-US" i="1" baseline="-25000" dirty="0"/>
              <a:t>2</a:t>
            </a:r>
            <a:r>
              <a:rPr lang="en-US" i="1" dirty="0"/>
              <a:t> or Br</a:t>
            </a:r>
            <a:r>
              <a:rPr lang="en-US" i="1" baseline="-25000" dirty="0"/>
              <a:t>2</a:t>
            </a:r>
            <a:r>
              <a:rPr lang="en-US" i="1" dirty="0"/>
              <a:t>,</a:t>
            </a:r>
            <a:r>
              <a:rPr lang="en-US" i="1" baseline="-25000" dirty="0"/>
              <a:t>   </a:t>
            </a:r>
            <a:r>
              <a:rPr lang="en-US" i="1" dirty="0"/>
              <a:t>an iron(II) halide catalyst is necessary for the </a:t>
            </a:r>
            <a:r>
              <a:rPr lang="en-US" i="1" dirty="0" err="1"/>
              <a:t>rxn</a:t>
            </a:r>
            <a:r>
              <a:rPr lang="en-US" i="1" dirty="0"/>
              <a:t> work.. should be the same iron halide as the </a:t>
            </a:r>
            <a:r>
              <a:rPr lang="en-US" i="1" baseline="-25000" dirty="0"/>
              <a:t> </a:t>
            </a:r>
            <a:r>
              <a:rPr lang="en-US" i="1" dirty="0"/>
              <a:t>halide used in the reactant</a:t>
            </a:r>
            <a:r>
              <a:rPr lang="en-US" i="1" baseline="-25000" dirty="0"/>
              <a:t>  </a:t>
            </a:r>
            <a:r>
              <a:rPr lang="en-US" i="1" dirty="0"/>
              <a:t>)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4511566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764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Alcohol/Ethers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OH</a:t>
            </a:r>
          </a:p>
          <a:p>
            <a:r>
              <a:rPr lang="en-US" altLang="en-US" dirty="0" smtClean="0"/>
              <a:t>H-bonding</a:t>
            </a:r>
          </a:p>
          <a:p>
            <a:pPr lvl="0"/>
            <a:r>
              <a:rPr lang="en-US" dirty="0"/>
              <a:t>Recognize or give  examples  or classify  primary, secondary , and  tertiary ROH (alcohols)</a:t>
            </a:r>
          </a:p>
          <a:p>
            <a:pPr lvl="0"/>
            <a:r>
              <a:rPr lang="en-US" dirty="0"/>
              <a:t>Compare  the properties   between   ROH, ROR,  and  </a:t>
            </a:r>
            <a:r>
              <a:rPr lang="en-US" dirty="0" err="1"/>
              <a:t>PhOH</a:t>
            </a:r>
            <a:r>
              <a:rPr lang="en-US" dirty="0"/>
              <a:t> ( e.g. </a:t>
            </a:r>
            <a:r>
              <a:rPr lang="en-US" dirty="0" err="1"/>
              <a:t>PhOHs</a:t>
            </a:r>
            <a:r>
              <a:rPr lang="en-US" dirty="0"/>
              <a:t> are acidic, ROH are neutral, ethers have low </a:t>
            </a:r>
            <a:r>
              <a:rPr lang="en-US" dirty="0" err="1"/>
              <a:t>b.p</a:t>
            </a:r>
            <a:r>
              <a:rPr lang="en-US" dirty="0"/>
              <a:t>. compared to ROHs)  </a:t>
            </a:r>
          </a:p>
          <a:p>
            <a:pPr lvl="0"/>
            <a:r>
              <a:rPr lang="en-US" dirty="0"/>
              <a:t>Recognize or give the ether constitutional isomer of an alcohol. </a:t>
            </a:r>
            <a:r>
              <a:rPr lang="en-US" i="1" dirty="0"/>
              <a:t>( </a:t>
            </a:r>
            <a:r>
              <a:rPr lang="en-US" i="1" dirty="0" err="1"/>
              <a:t>e.g</a:t>
            </a:r>
            <a:r>
              <a:rPr lang="en-US" i="1" dirty="0"/>
              <a:t>  The ether isomer of CH</a:t>
            </a:r>
            <a:r>
              <a:rPr lang="en-US" i="1" baseline="-25000" dirty="0"/>
              <a:t>3</a:t>
            </a:r>
            <a:r>
              <a:rPr lang="en-US" i="1" dirty="0"/>
              <a:t>CH</a:t>
            </a:r>
            <a:r>
              <a:rPr lang="en-US" i="1" baseline="-25000" dirty="0"/>
              <a:t>2</a:t>
            </a:r>
            <a:r>
              <a:rPr lang="en-US" i="1" dirty="0"/>
              <a:t>OH is CH</a:t>
            </a:r>
            <a:r>
              <a:rPr lang="en-US" i="1" baseline="-25000" dirty="0"/>
              <a:t>3</a:t>
            </a:r>
            <a:r>
              <a:rPr lang="en-US" i="1" dirty="0"/>
              <a:t>OCH</a:t>
            </a:r>
            <a:r>
              <a:rPr lang="en-US" i="1" baseline="-25000" dirty="0"/>
              <a:t>3</a:t>
            </a:r>
            <a:r>
              <a:rPr lang="en-US" i="1" dirty="0"/>
              <a:t>)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Be able to recognize or explain the  </a:t>
            </a:r>
            <a:r>
              <a:rPr lang="en-US" dirty="0" err="1"/>
              <a:t>Zaitsev</a:t>
            </a:r>
            <a:r>
              <a:rPr lang="en-US" dirty="0"/>
              <a:t>   rule  for  the dehydration of ROH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04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Alcohol </a:t>
            </a:r>
            <a:r>
              <a:rPr lang="en-US" b="1" dirty="0" err="1"/>
              <a:t>Rxns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/>
              <a:t>Intramol</a:t>
            </a:r>
            <a:r>
              <a:rPr lang="en-US" dirty="0"/>
              <a:t>-Dehydration , Higher Temperature ( 180 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C),    </a:t>
            </a:r>
            <a:r>
              <a:rPr lang="en-US" i="1" dirty="0"/>
              <a:t>( H</a:t>
            </a:r>
            <a:r>
              <a:rPr lang="en-US" i="1" baseline="-25000" dirty="0"/>
              <a:t>2</a:t>
            </a:r>
            <a:r>
              <a:rPr lang="en-US" i="1" dirty="0"/>
              <a:t>SO</a:t>
            </a:r>
            <a:r>
              <a:rPr lang="en-US" i="1" baseline="-25000" dirty="0"/>
              <a:t>4</a:t>
            </a:r>
            <a:r>
              <a:rPr lang="en-US" i="1" dirty="0"/>
              <a:t> catalyst is required, also be aware of </a:t>
            </a:r>
            <a:r>
              <a:rPr lang="en-US" i="1" dirty="0" err="1"/>
              <a:t>Zaitsev</a:t>
            </a:r>
            <a:r>
              <a:rPr lang="en-US" i="1" dirty="0"/>
              <a:t> rule is relevant  when more than one alkene can be produced )</a:t>
            </a:r>
            <a:r>
              <a:rPr lang="en-US" dirty="0"/>
              <a:t>  </a:t>
            </a:r>
          </a:p>
          <a:p>
            <a:pPr lvl="0"/>
            <a:r>
              <a:rPr lang="en-US" dirty="0" err="1"/>
              <a:t>Intermol</a:t>
            </a:r>
            <a:r>
              <a:rPr lang="en-US" dirty="0"/>
              <a:t>- Dehydration ,   Lower  Temperature ( 140 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C),    </a:t>
            </a:r>
            <a:r>
              <a:rPr lang="en-US" i="1" dirty="0"/>
              <a:t>( H</a:t>
            </a:r>
            <a:r>
              <a:rPr lang="en-US" i="1" baseline="-25000" dirty="0"/>
              <a:t>2</a:t>
            </a:r>
            <a:r>
              <a:rPr lang="en-US" i="1" dirty="0"/>
              <a:t>SO</a:t>
            </a:r>
            <a:r>
              <a:rPr lang="en-US" i="1" baseline="-25000" dirty="0"/>
              <a:t>4</a:t>
            </a:r>
            <a:r>
              <a:rPr lang="en-US" i="1" dirty="0"/>
              <a:t> catalyst is required,  two molecules of  ROH required to</a:t>
            </a:r>
            <a:r>
              <a:rPr lang="en-US" dirty="0"/>
              <a:t> </a:t>
            </a:r>
            <a:r>
              <a:rPr lang="en-US" i="1" dirty="0"/>
              <a:t>produce the ether)</a:t>
            </a:r>
            <a:endParaRPr lang="en-US" dirty="0"/>
          </a:p>
          <a:p>
            <a:pPr lvl="0"/>
            <a:r>
              <a:rPr lang="en-US" dirty="0"/>
              <a:t>Oxidation,  </a:t>
            </a:r>
            <a:r>
              <a:rPr lang="en-US" i="1" dirty="0"/>
              <a:t>( 3</a:t>
            </a:r>
            <a:r>
              <a:rPr lang="en-US" i="1" dirty="0">
                <a:sym typeface="Symbol"/>
              </a:rPr>
              <a:t></a:t>
            </a:r>
            <a:r>
              <a:rPr lang="en-US" i="1" dirty="0"/>
              <a:t> ROHs do not react,   2</a:t>
            </a:r>
            <a:r>
              <a:rPr lang="en-US" i="1" dirty="0">
                <a:sym typeface="Symbol"/>
              </a:rPr>
              <a:t></a:t>
            </a:r>
            <a:r>
              <a:rPr lang="en-US" i="1" dirty="0"/>
              <a:t>  ROHs gives  R</a:t>
            </a:r>
            <a:r>
              <a:rPr lang="en-US" i="1" baseline="-25000" dirty="0"/>
              <a:t>2</a:t>
            </a:r>
            <a:r>
              <a:rPr lang="en-US" i="1" dirty="0"/>
              <a:t>C=O   and   1</a:t>
            </a:r>
            <a:r>
              <a:rPr lang="en-US" i="1" dirty="0">
                <a:sym typeface="Symbol"/>
              </a:rPr>
              <a:t></a:t>
            </a:r>
            <a:r>
              <a:rPr lang="en-US" i="1" dirty="0"/>
              <a:t> gives  RCHO or RCOOH)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51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Thiols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</a:t>
            </a:r>
            <a:r>
              <a:rPr lang="en-US" dirty="0" err="1" smtClean="0"/>
              <a:t>thiols</a:t>
            </a:r>
            <a:endParaRPr lang="en-US" dirty="0" smtClean="0"/>
          </a:p>
          <a:p>
            <a:pPr lvl="0"/>
            <a:r>
              <a:rPr lang="en-US" dirty="0"/>
              <a:t>Oxidation of RSH </a:t>
            </a:r>
            <a:r>
              <a:rPr lang="en-US" i="1" dirty="0"/>
              <a:t>( readily oxidized to form  RSSR)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Reduction of RSSR  </a:t>
            </a:r>
            <a:r>
              <a:rPr lang="en-US" i="1" dirty="0"/>
              <a:t>(… can be reduced  back to RSH – recall chemistry used in hair perms)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68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Aldehydes and Ketones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Give the name  when given a  line-angle or condensed formula  </a:t>
            </a:r>
            <a:r>
              <a:rPr lang="en-US" b="1" i="1" dirty="0"/>
              <a:t>(or  vice versa )</a:t>
            </a:r>
            <a:r>
              <a:rPr lang="en-US" dirty="0"/>
              <a:t> for  aldehydes,  ketones, </a:t>
            </a:r>
          </a:p>
          <a:p>
            <a:pPr lvl="0"/>
            <a:r>
              <a:rPr lang="en-US" dirty="0"/>
              <a:t>Recognize the common names for RCHO, C1-C3 </a:t>
            </a:r>
            <a:r>
              <a:rPr lang="en-US" i="1" dirty="0"/>
              <a:t>(i.e.,  formaldehyde,  </a:t>
            </a:r>
            <a:r>
              <a:rPr lang="en-US" i="1" dirty="0" smtClean="0"/>
              <a:t>acetaldehyde, </a:t>
            </a:r>
            <a:r>
              <a:rPr lang="en-US" i="1" dirty="0" err="1" smtClean="0"/>
              <a:t>propionaldehyde</a:t>
            </a:r>
            <a:r>
              <a:rPr lang="en-US" i="1" dirty="0"/>
              <a:t>)</a:t>
            </a:r>
            <a:endParaRPr lang="en-US" dirty="0"/>
          </a:p>
          <a:p>
            <a:pPr lvl="0"/>
            <a:r>
              <a:rPr lang="en-US" dirty="0"/>
              <a:t>Recognize the common name for R</a:t>
            </a:r>
            <a:r>
              <a:rPr lang="en-US" baseline="-25000" dirty="0"/>
              <a:t>2</a:t>
            </a:r>
            <a:r>
              <a:rPr lang="en-US" dirty="0"/>
              <a:t>CO, C3 </a:t>
            </a:r>
            <a:r>
              <a:rPr lang="en-US" i="1" dirty="0"/>
              <a:t>( i.e. acetone </a:t>
            </a:r>
            <a:r>
              <a:rPr lang="en-US" i="1" dirty="0" smtClean="0"/>
              <a:t>)</a:t>
            </a:r>
            <a:endParaRPr lang="en-US" dirty="0" smtClean="0"/>
          </a:p>
          <a:p>
            <a:pPr lvl="0"/>
            <a:r>
              <a:rPr lang="en-US" dirty="0" smtClean="0"/>
              <a:t>Discuss </a:t>
            </a:r>
            <a:r>
              <a:rPr lang="en-US" dirty="0"/>
              <a:t>the </a:t>
            </a:r>
            <a:r>
              <a:rPr lang="en-US" dirty="0" err="1"/>
              <a:t>b.p</a:t>
            </a:r>
            <a:r>
              <a:rPr lang="en-US" dirty="0"/>
              <a:t>. and solubility of RCHO/R</a:t>
            </a:r>
            <a:r>
              <a:rPr lang="en-US" baseline="-25000" dirty="0"/>
              <a:t>2</a:t>
            </a:r>
            <a:r>
              <a:rPr lang="en-US" dirty="0"/>
              <a:t>CO relative to  other organic compounds  in particular ROH and ROR</a:t>
            </a:r>
          </a:p>
        </p:txBody>
      </p:sp>
    </p:spTree>
    <p:extLst>
      <p:ext uri="{BB962C8B-B14F-4D97-AF65-F5344CB8AC3E}">
        <p14:creationId xmlns:p14="http://schemas.microsoft.com/office/powerpoint/2010/main" val="493220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RCHO/R</a:t>
            </a:r>
            <a:r>
              <a:rPr lang="en-US" b="1" baseline="-25000" dirty="0"/>
              <a:t>2</a:t>
            </a:r>
            <a:r>
              <a:rPr lang="en-US" b="1" dirty="0"/>
              <a:t>CO</a:t>
            </a:r>
            <a:r>
              <a:rPr lang="en-US" dirty="0"/>
              <a:t> </a:t>
            </a:r>
            <a:r>
              <a:rPr lang="en-US" b="1" dirty="0" err="1"/>
              <a:t>Rxns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i="1" dirty="0"/>
              <a:t>Oxidation  of ROH ( primary ROH goes to RCHO , secondary ROH goes to R</a:t>
            </a:r>
            <a:r>
              <a:rPr lang="en-US" i="1" baseline="-25000" dirty="0"/>
              <a:t>2</a:t>
            </a:r>
            <a:r>
              <a:rPr lang="en-US" i="1" dirty="0"/>
              <a:t>CO, and  </a:t>
            </a:r>
            <a:r>
              <a:rPr lang="en-US" b="1" i="1" u="sng" dirty="0"/>
              <a:t>tertiary ROH  =  no </a:t>
            </a:r>
            <a:r>
              <a:rPr lang="en-US" b="1" i="1" u="sng" dirty="0" err="1"/>
              <a:t>rxn</a:t>
            </a:r>
            <a:r>
              <a:rPr lang="en-US" b="1" i="1" u="sng" dirty="0"/>
              <a:t>)</a:t>
            </a:r>
            <a:r>
              <a:rPr lang="en-US" i="1" dirty="0"/>
              <a:t> </a:t>
            </a:r>
            <a:endParaRPr lang="en-US" dirty="0"/>
          </a:p>
          <a:p>
            <a:pPr lvl="0"/>
            <a:r>
              <a:rPr lang="en-US" dirty="0" err="1"/>
              <a:t>Tollens</a:t>
            </a:r>
            <a:r>
              <a:rPr lang="en-US" dirty="0"/>
              <a:t>  Reagent </a:t>
            </a:r>
            <a:r>
              <a:rPr lang="en-US" i="1" dirty="0"/>
              <a:t>(recognize the reagent and the sign for a positive test )</a:t>
            </a:r>
            <a:r>
              <a:rPr lang="en-US" dirty="0"/>
              <a:t> and Benedict’s  Reagent </a:t>
            </a:r>
            <a:r>
              <a:rPr lang="en-US" i="1" dirty="0"/>
              <a:t>( recognize the reagent and the sign for a positive test )</a:t>
            </a:r>
            <a:r>
              <a:rPr lang="en-US" dirty="0"/>
              <a:t>   </a:t>
            </a:r>
            <a:r>
              <a:rPr lang="en-US" i="1" dirty="0"/>
              <a:t>( These reagents give a positive test with  RCHO  by oxidizing it to  RCOOH but no reaction with R</a:t>
            </a:r>
            <a:r>
              <a:rPr lang="en-US" i="1" baseline="-25000" dirty="0"/>
              <a:t>2</a:t>
            </a:r>
            <a:r>
              <a:rPr lang="en-US" i="1" dirty="0"/>
              <a:t>C=O )</a:t>
            </a:r>
            <a:endParaRPr lang="en-US" dirty="0"/>
          </a:p>
          <a:p>
            <a:pPr lvl="0"/>
            <a:r>
              <a:rPr lang="en-US" dirty="0"/>
              <a:t>Reduction  </a:t>
            </a:r>
            <a:r>
              <a:rPr lang="en-US" i="1" dirty="0"/>
              <a:t>(  RCHO with  to  1</a:t>
            </a:r>
            <a:r>
              <a:rPr lang="en-US" i="1" dirty="0">
                <a:sym typeface="Symbol"/>
              </a:rPr>
              <a:t></a:t>
            </a:r>
            <a:r>
              <a:rPr lang="en-US" i="1" dirty="0"/>
              <a:t>  ROHs  and  R</a:t>
            </a:r>
            <a:r>
              <a:rPr lang="en-US" i="1" baseline="-25000" dirty="0"/>
              <a:t>2</a:t>
            </a:r>
            <a:r>
              <a:rPr lang="en-US" i="1" dirty="0"/>
              <a:t>C=O   to 2</a:t>
            </a:r>
            <a:r>
              <a:rPr lang="en-US" i="1" dirty="0">
                <a:sym typeface="Symbol"/>
              </a:rPr>
              <a:t></a:t>
            </a:r>
            <a:r>
              <a:rPr lang="en-US" i="1" dirty="0"/>
              <a:t>   ROH  using H</a:t>
            </a:r>
            <a:r>
              <a:rPr lang="en-US" i="1" baseline="-25000" dirty="0"/>
              <a:t>2</a:t>
            </a:r>
            <a:r>
              <a:rPr lang="en-US" i="1" dirty="0"/>
              <a:t> and </a:t>
            </a:r>
            <a:r>
              <a:rPr lang="en-US" i="1" dirty="0" err="1"/>
              <a:t>Pt</a:t>
            </a:r>
            <a:r>
              <a:rPr lang="en-US" i="1" dirty="0"/>
              <a:t> catalyst ) </a:t>
            </a:r>
            <a:endParaRPr lang="en-US" dirty="0"/>
          </a:p>
          <a:p>
            <a:pPr lvl="0"/>
            <a:r>
              <a:rPr lang="en-US" dirty="0"/>
              <a:t>Formation of </a:t>
            </a:r>
            <a:r>
              <a:rPr lang="en-US" dirty="0" err="1"/>
              <a:t>Hemiacetals</a:t>
            </a:r>
            <a:r>
              <a:rPr lang="en-US" dirty="0"/>
              <a:t>  </a:t>
            </a:r>
            <a:r>
              <a:rPr lang="en-US" i="1" dirty="0"/>
              <a:t>( </a:t>
            </a:r>
            <a:r>
              <a:rPr lang="en-US" i="1" dirty="0" err="1"/>
              <a:t>Rxn</a:t>
            </a:r>
            <a:r>
              <a:rPr lang="en-US" i="1" dirty="0"/>
              <a:t> of one mole of ROH with RCHO or R</a:t>
            </a:r>
            <a:r>
              <a:rPr lang="en-US" i="1" baseline="-25000" dirty="0"/>
              <a:t>2</a:t>
            </a:r>
            <a:r>
              <a:rPr lang="en-US" i="1" dirty="0"/>
              <a:t>CO  in the presence of an acid catalyst) </a:t>
            </a:r>
            <a:endParaRPr lang="en-US" dirty="0"/>
          </a:p>
          <a:p>
            <a:pPr lvl="0"/>
            <a:r>
              <a:rPr lang="en-US" dirty="0"/>
              <a:t>Formation  of a Cyclic </a:t>
            </a:r>
            <a:r>
              <a:rPr lang="en-US" dirty="0" err="1"/>
              <a:t>Hemiacetal</a:t>
            </a:r>
            <a:r>
              <a:rPr lang="en-US" dirty="0"/>
              <a:t> </a:t>
            </a:r>
            <a:r>
              <a:rPr lang="en-US" i="1" dirty="0"/>
              <a:t>( An </a:t>
            </a:r>
            <a:r>
              <a:rPr lang="en-US" i="1" dirty="0" err="1"/>
              <a:t>intramolecular</a:t>
            </a:r>
            <a:r>
              <a:rPr lang="en-US" i="1" dirty="0"/>
              <a:t> </a:t>
            </a:r>
            <a:r>
              <a:rPr lang="en-US" i="1" dirty="0" err="1"/>
              <a:t>rxn</a:t>
            </a:r>
            <a:r>
              <a:rPr lang="en-US" i="1" dirty="0"/>
              <a:t> between the  hydroxyl group and the  RCHO group)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Formation of </a:t>
            </a:r>
            <a:r>
              <a:rPr lang="en-US" dirty="0" err="1"/>
              <a:t>Acetals</a:t>
            </a:r>
            <a:r>
              <a:rPr lang="en-US" dirty="0"/>
              <a:t> </a:t>
            </a:r>
            <a:r>
              <a:rPr lang="en-US" i="1" dirty="0"/>
              <a:t>( </a:t>
            </a:r>
            <a:r>
              <a:rPr lang="en-US" i="1" dirty="0" err="1"/>
              <a:t>Rxn</a:t>
            </a:r>
            <a:r>
              <a:rPr lang="en-US" i="1" dirty="0"/>
              <a:t> of one mole of ROH with a </a:t>
            </a:r>
            <a:r>
              <a:rPr lang="en-US" i="1" dirty="0" err="1"/>
              <a:t>hemiacetal</a:t>
            </a:r>
            <a:r>
              <a:rPr lang="en-US" i="1" dirty="0"/>
              <a:t> in the presence of an acid catalyst) 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7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Carboxylic Acids, Esters, Amides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334000"/>
          </a:xfrm>
        </p:spPr>
        <p:txBody>
          <a:bodyPr>
            <a:noAutofit/>
          </a:bodyPr>
          <a:lstStyle/>
          <a:p>
            <a:pPr lvl="0"/>
            <a:r>
              <a:rPr lang="en-US" sz="2300" dirty="0"/>
              <a:t>Give the name when given a line-angle or condensed formula  </a:t>
            </a:r>
            <a:r>
              <a:rPr lang="en-US" sz="2300" b="1" i="1" dirty="0"/>
              <a:t>(or  vice versa )</a:t>
            </a:r>
            <a:r>
              <a:rPr lang="en-US" sz="2300" dirty="0"/>
              <a:t> for carboxylic acids, esters, and amides</a:t>
            </a:r>
          </a:p>
          <a:p>
            <a:pPr lvl="0"/>
            <a:r>
              <a:rPr lang="en-US" sz="2300" dirty="0"/>
              <a:t>Recognize  or write the chemical structure when given the common names for RCOOH  C1-C3 </a:t>
            </a:r>
            <a:r>
              <a:rPr lang="en-US" sz="2300" i="1" dirty="0"/>
              <a:t>(i.e. formic, acetic and propionic acid ) </a:t>
            </a:r>
            <a:endParaRPr lang="en-US" sz="2300" dirty="0"/>
          </a:p>
          <a:p>
            <a:pPr lvl="0"/>
            <a:r>
              <a:rPr lang="en-US" sz="2300" dirty="0"/>
              <a:t>Recognize  RCOOH is the most acidic organic functional group with a  </a:t>
            </a:r>
            <a:r>
              <a:rPr lang="en-US" sz="2300" dirty="0" err="1"/>
              <a:t>pKa</a:t>
            </a:r>
            <a:r>
              <a:rPr lang="en-US" sz="2300" dirty="0"/>
              <a:t>  ~  5 </a:t>
            </a:r>
          </a:p>
          <a:p>
            <a:pPr lvl="0"/>
            <a:r>
              <a:rPr lang="en-US" sz="2300" dirty="0"/>
              <a:t>Discuss </a:t>
            </a:r>
            <a:r>
              <a:rPr lang="en-US" sz="2300" dirty="0" err="1"/>
              <a:t>b.p</a:t>
            </a:r>
            <a:r>
              <a:rPr lang="en-US" sz="2300" dirty="0"/>
              <a:t>. , solubility </a:t>
            </a:r>
            <a:r>
              <a:rPr lang="en-US" sz="2300" i="1" dirty="0"/>
              <a:t>( relative to other organic compounds  and  solubility in water</a:t>
            </a:r>
            <a:r>
              <a:rPr lang="en-US" sz="2300" dirty="0"/>
              <a:t>)  and dimerization of RCOOH </a:t>
            </a:r>
          </a:p>
          <a:p>
            <a:pPr lvl="0"/>
            <a:r>
              <a:rPr lang="en-US" sz="2300" dirty="0"/>
              <a:t>Recognize  or write the chemical structure when given the common names for RCOOR C1-C3 </a:t>
            </a:r>
            <a:r>
              <a:rPr lang="en-US" sz="2300" i="1" dirty="0"/>
              <a:t>(i.e. </a:t>
            </a:r>
            <a:r>
              <a:rPr lang="en-US" sz="2300" i="1" dirty="0" err="1"/>
              <a:t>formate</a:t>
            </a:r>
            <a:r>
              <a:rPr lang="en-US" sz="2300" i="1" dirty="0"/>
              <a:t>, acetate and propionate)</a:t>
            </a:r>
            <a:r>
              <a:rPr lang="en-US" sz="2300" dirty="0"/>
              <a:t> </a:t>
            </a:r>
          </a:p>
          <a:p>
            <a:pPr lvl="0"/>
            <a:r>
              <a:rPr lang="en-US" sz="2300" dirty="0"/>
              <a:t>Name a simple mono or </a:t>
            </a:r>
            <a:r>
              <a:rPr lang="en-US" sz="2300" dirty="0" err="1"/>
              <a:t>disubstituted</a:t>
            </a:r>
            <a:r>
              <a:rPr lang="en-US" sz="2300" dirty="0"/>
              <a:t> amide. </a:t>
            </a:r>
          </a:p>
          <a:p>
            <a:pPr lvl="0"/>
            <a:r>
              <a:rPr lang="en-US" sz="2300" dirty="0"/>
              <a:t>Classify an amide as 1</a:t>
            </a:r>
            <a:r>
              <a:rPr lang="en-US" sz="2300" dirty="0">
                <a:sym typeface="Symbol"/>
              </a:rPr>
              <a:t></a:t>
            </a:r>
            <a:r>
              <a:rPr lang="en-US" sz="2300" dirty="0"/>
              <a:t>, 2</a:t>
            </a:r>
            <a:r>
              <a:rPr lang="en-US" sz="2300" dirty="0">
                <a:sym typeface="Symbol"/>
              </a:rPr>
              <a:t></a:t>
            </a:r>
            <a:r>
              <a:rPr lang="en-US" sz="2300" dirty="0"/>
              <a:t>, or 3</a:t>
            </a:r>
            <a:r>
              <a:rPr lang="en-US" sz="2300" dirty="0">
                <a:sym typeface="Symbol"/>
              </a:rPr>
              <a:t></a:t>
            </a:r>
            <a:r>
              <a:rPr lang="en-US" sz="2300" dirty="0"/>
              <a:t>  </a:t>
            </a:r>
          </a:p>
          <a:p>
            <a:r>
              <a:rPr lang="en-US" sz="2300" dirty="0"/>
              <a:t>Recognize or discuss the properties of an amide</a:t>
            </a:r>
          </a:p>
        </p:txBody>
      </p:sp>
    </p:spTree>
    <p:extLst>
      <p:ext uri="{BB962C8B-B14F-4D97-AF65-F5344CB8AC3E}">
        <p14:creationId xmlns:p14="http://schemas.microsoft.com/office/powerpoint/2010/main" val="2928711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RCOOH, RCOOR, </a:t>
            </a:r>
            <a:r>
              <a:rPr lang="en-US" b="1" i="1" dirty="0" smtClean="0"/>
              <a:t>RCONH</a:t>
            </a:r>
            <a:r>
              <a:rPr lang="en-US" b="1" baseline="-25000" dirty="0" smtClean="0"/>
              <a:t>2 </a:t>
            </a:r>
            <a:r>
              <a:rPr lang="en-US" b="1" dirty="0" err="1" smtClean="0"/>
              <a:t>Rxns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RCOOH </a:t>
            </a:r>
            <a:r>
              <a:rPr lang="en-US" b="1" dirty="0" err="1"/>
              <a:t>Rxns</a:t>
            </a:r>
            <a:endParaRPr lang="en-US" dirty="0" smtClean="0"/>
          </a:p>
          <a:p>
            <a:pPr lvl="0"/>
            <a:r>
              <a:rPr lang="en-US" dirty="0" smtClean="0"/>
              <a:t>Formation </a:t>
            </a:r>
            <a:r>
              <a:rPr lang="en-US" dirty="0"/>
              <a:t>of Carboxylate Salts  </a:t>
            </a:r>
          </a:p>
          <a:p>
            <a:pPr lvl="0"/>
            <a:r>
              <a:rPr lang="en-US" dirty="0"/>
              <a:t>Esterification   </a:t>
            </a:r>
            <a:r>
              <a:rPr lang="en-US" i="1" dirty="0"/>
              <a:t>( </a:t>
            </a:r>
            <a:r>
              <a:rPr lang="en-US" i="1" dirty="0" err="1"/>
              <a:t>Rxn</a:t>
            </a:r>
            <a:r>
              <a:rPr lang="en-US" i="1" dirty="0"/>
              <a:t> of RCOOH and ROH in the presence of a strong acid )</a:t>
            </a:r>
            <a:endParaRPr lang="en-US" dirty="0"/>
          </a:p>
          <a:p>
            <a:pPr lvl="0"/>
            <a:r>
              <a:rPr lang="en-US" dirty="0"/>
              <a:t> </a:t>
            </a:r>
            <a:r>
              <a:rPr lang="en-US" b="1" dirty="0"/>
              <a:t>RCOOR </a:t>
            </a:r>
            <a:r>
              <a:rPr lang="en-US" b="1" dirty="0" err="1" smtClean="0"/>
              <a:t>Rxns</a:t>
            </a:r>
            <a:endParaRPr lang="en-US" dirty="0" smtClean="0"/>
          </a:p>
          <a:p>
            <a:pPr lvl="0"/>
            <a:r>
              <a:rPr lang="en-US" dirty="0"/>
              <a:t>Acidic Hydrolysis </a:t>
            </a:r>
            <a:r>
              <a:rPr lang="en-US" i="1" dirty="0"/>
              <a:t>( The reverse of esterification )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Saponification </a:t>
            </a:r>
            <a:r>
              <a:rPr lang="en-US" i="1" dirty="0"/>
              <a:t>(Basic Hydrolysis.)</a:t>
            </a:r>
            <a:r>
              <a:rPr lang="en-US" dirty="0"/>
              <a:t> </a:t>
            </a:r>
            <a:r>
              <a:rPr lang="en-US" i="1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00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Rxns</a:t>
            </a:r>
            <a:r>
              <a:rPr lang="en-US" b="1" dirty="0"/>
              <a:t> Involving Amides</a:t>
            </a:r>
            <a:r>
              <a:rPr lang="en-US" b="1" i="1" dirty="0"/>
              <a:t> (RCONH</a:t>
            </a:r>
            <a:r>
              <a:rPr lang="en-US" b="1" baseline="-25000" dirty="0"/>
              <a:t>2</a:t>
            </a:r>
            <a:r>
              <a:rPr lang="en-US" b="1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Predict the product when a carboxylic acid reacts with a  1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, 2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, or 3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  amine at 100 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C with a catalyst 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Predict  the products for either acidic or basic hydrolysis of  amides  </a:t>
            </a:r>
            <a:r>
              <a:rPr lang="en-US" i="1" dirty="0"/>
              <a:t>( acidic hydrolysis gives  RCOOH and an  amine salt;   basic hydrolysis gives a carboxylate salt  and an  amine)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RCOOH, RCOOR, </a:t>
            </a:r>
            <a:r>
              <a:rPr lang="en-US" b="1" i="1" dirty="0" smtClean="0"/>
              <a:t>RCONH</a:t>
            </a:r>
            <a:r>
              <a:rPr lang="en-US" b="1" baseline="-25000" dirty="0" smtClean="0"/>
              <a:t>2 </a:t>
            </a:r>
            <a:r>
              <a:rPr lang="en-US" b="1" dirty="0" err="1" smtClean="0"/>
              <a:t>Rxns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2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TYPES OF ORGANIC </a:t>
            </a:r>
            <a:r>
              <a:rPr lang="en-US" b="1" u="sng" dirty="0" smtClean="0"/>
              <a:t>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Isomerization     Isomers have the same molecular formula but the atoms are arranged </a:t>
            </a:r>
            <a:r>
              <a:rPr lang="en-US" dirty="0" smtClean="0"/>
              <a:t>differently </a:t>
            </a:r>
            <a:r>
              <a:rPr lang="en-US" dirty="0"/>
              <a:t>Both glucose &amp; fructose have the same formula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 </a:t>
            </a:r>
            <a:r>
              <a:rPr lang="en-US" dirty="0"/>
              <a:t>, but they are different </a:t>
            </a:r>
            <a:r>
              <a:rPr lang="en-US" dirty="0" smtClean="0"/>
              <a:t> sugars.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Hydrogenation   </a:t>
            </a:r>
            <a:r>
              <a:rPr lang="en-US" dirty="0"/>
              <a:t>Adding hydrogen atoms to the compound.  Plant oils have a lot of unsaturated </a:t>
            </a:r>
            <a:r>
              <a:rPr lang="en-US" dirty="0" smtClean="0"/>
              <a:t>fatty </a:t>
            </a:r>
            <a:r>
              <a:rPr lang="en-US" dirty="0"/>
              <a:t>acids and they are liquid.  To make solid shortening  (solid Crisco), or solid   </a:t>
            </a:r>
            <a:r>
              <a:rPr lang="en-US" dirty="0" smtClean="0"/>
              <a:t>margarine</a:t>
            </a:r>
            <a:r>
              <a:rPr lang="en-US" dirty="0"/>
              <a:t>, hydrogen atoms are added across the unsaturated bonds of the plant </a:t>
            </a:r>
            <a:r>
              <a:rPr lang="en-US" dirty="0" smtClean="0"/>
              <a:t> </a:t>
            </a:r>
            <a:r>
              <a:rPr lang="en-US" dirty="0"/>
              <a:t>oils.  When this is done, some of the new fatty acids have a different configuration </a:t>
            </a:r>
            <a:r>
              <a:rPr lang="en-US" dirty="0" smtClean="0"/>
              <a:t> </a:t>
            </a:r>
            <a:r>
              <a:rPr lang="en-US" dirty="0"/>
              <a:t>in space and are called trans fatty acids. These are bad for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005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Amines </a:t>
            </a:r>
            <a:r>
              <a:rPr lang="en-US" b="1" i="1" u="sng" dirty="0"/>
              <a:t>and Amine </a:t>
            </a:r>
            <a:r>
              <a:rPr lang="en-US" b="1" i="1" u="sng" dirty="0" smtClean="0"/>
              <a:t>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Recognize or give  examples  or classify  primary, secondary , and  tertiary RNH</a:t>
            </a:r>
            <a:r>
              <a:rPr lang="en-US" baseline="-25000" dirty="0"/>
              <a:t>2</a:t>
            </a:r>
            <a:r>
              <a:rPr lang="en-US" dirty="0"/>
              <a:t> (amines)</a:t>
            </a:r>
          </a:p>
          <a:p>
            <a:pPr lvl="0"/>
            <a:r>
              <a:rPr lang="en-US" dirty="0"/>
              <a:t>Evaluate a chemical structure and determine if can be classified as a heterocyclic aliphatic amine , aliphatic amine, aromatic amine, heterocyclic aromatic amine</a:t>
            </a:r>
          </a:p>
          <a:p>
            <a:pPr lvl="0"/>
            <a:r>
              <a:rPr lang="en-US" dirty="0"/>
              <a:t>Assign an IUPAC name to  primary, secondary, or tertiary amines  </a:t>
            </a:r>
          </a:p>
          <a:p>
            <a:pPr lvl="0"/>
            <a:r>
              <a:rPr lang="en-US" b="1" dirty="0"/>
              <a:t>Ass</a:t>
            </a:r>
            <a:r>
              <a:rPr lang="en-US" dirty="0"/>
              <a:t>ign</a:t>
            </a:r>
            <a:r>
              <a:rPr lang="en-US" b="1" dirty="0"/>
              <a:t>  </a:t>
            </a:r>
            <a:r>
              <a:rPr lang="en-US" dirty="0"/>
              <a:t>the common name</a:t>
            </a:r>
            <a:r>
              <a:rPr lang="en-US" b="1" dirty="0"/>
              <a:t> </a:t>
            </a:r>
            <a:r>
              <a:rPr lang="en-US" dirty="0"/>
              <a:t>to</a:t>
            </a:r>
            <a:r>
              <a:rPr lang="en-US" b="1" dirty="0"/>
              <a:t> </a:t>
            </a:r>
            <a:r>
              <a:rPr lang="en-US" dirty="0"/>
              <a:t>a</a:t>
            </a:r>
            <a:r>
              <a:rPr lang="en-US" b="1" dirty="0"/>
              <a:t> </a:t>
            </a:r>
            <a:r>
              <a:rPr lang="en-US" dirty="0"/>
              <a:t>primary, secondary, or tertiary amine </a:t>
            </a:r>
          </a:p>
          <a:p>
            <a:pPr lvl="0"/>
            <a:r>
              <a:rPr lang="en-US" dirty="0"/>
              <a:t>Assign an IUPAC name  to an aniline derivative Assign an IUPAC name to a compound where the amine functional group is a substituent, i.e.,  amino </a:t>
            </a:r>
          </a:p>
          <a:p>
            <a:r>
              <a:rPr lang="en-US" dirty="0"/>
              <a:t>Relative to other organic compounds and in particular  RCOOH ,  ROH,  and H</a:t>
            </a:r>
            <a:r>
              <a:rPr lang="en-US" baseline="-25000" dirty="0"/>
              <a:t>2</a:t>
            </a:r>
            <a:r>
              <a:rPr lang="en-US" dirty="0"/>
              <a:t>O , recognize or discuss </a:t>
            </a:r>
            <a:r>
              <a:rPr lang="en-US" dirty="0" err="1"/>
              <a:t>b.p</a:t>
            </a:r>
            <a:r>
              <a:rPr lang="en-US" dirty="0"/>
              <a:t>., solubility, odor, basicity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683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Amine  </a:t>
            </a:r>
            <a:r>
              <a:rPr lang="en-US" b="1" dirty="0" err="1"/>
              <a:t>Rxns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Formation of Amine Salts </a:t>
            </a:r>
            <a:r>
              <a:rPr lang="en-US" i="1" dirty="0"/>
              <a:t>( </a:t>
            </a:r>
            <a:r>
              <a:rPr lang="en-US" i="1" dirty="0" err="1"/>
              <a:t>Rxn</a:t>
            </a:r>
            <a:r>
              <a:rPr lang="en-US" i="1" dirty="0"/>
              <a:t> of amines with   </a:t>
            </a:r>
            <a:r>
              <a:rPr lang="en-US" i="1" dirty="0" err="1"/>
              <a:t>HCl</a:t>
            </a:r>
            <a:r>
              <a:rPr lang="en-US" i="1" dirty="0"/>
              <a:t>,  H</a:t>
            </a:r>
            <a:r>
              <a:rPr lang="en-US" i="1" baseline="-25000" dirty="0"/>
              <a:t>2</a:t>
            </a:r>
            <a:r>
              <a:rPr lang="en-US" i="1" dirty="0"/>
              <a:t>SO</a:t>
            </a:r>
            <a:r>
              <a:rPr lang="en-US" i="1" baseline="-25000" dirty="0"/>
              <a:t>4</a:t>
            </a:r>
            <a:r>
              <a:rPr lang="en-US" i="1" dirty="0"/>
              <a:t> , or RCOOH to form  amine salts ) </a:t>
            </a:r>
            <a:r>
              <a:rPr lang="en-US" dirty="0"/>
              <a:t>  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082" y="2798763"/>
            <a:ext cx="3396832" cy="261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9038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Chirality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Discuss in general terms the purpose and function of a </a:t>
            </a:r>
            <a:r>
              <a:rPr lang="en-US" dirty="0" err="1"/>
              <a:t>polarimeter</a:t>
            </a:r>
            <a:r>
              <a:rPr lang="en-US" dirty="0"/>
              <a:t> as it relates to enantiomers</a:t>
            </a:r>
          </a:p>
          <a:p>
            <a:pPr lvl="0"/>
            <a:r>
              <a:rPr lang="en-US" dirty="0"/>
              <a:t>Recognize the meaning of the terms levorotatory and dextrorotatory and the </a:t>
            </a:r>
            <a:r>
              <a:rPr lang="en-US" dirty="0" smtClean="0"/>
              <a:t>corresponding </a:t>
            </a:r>
            <a:r>
              <a:rPr lang="en-US" dirty="0"/>
              <a:t>symbols (+) and (-) </a:t>
            </a:r>
            <a:endParaRPr lang="en-US" dirty="0" smtClean="0"/>
          </a:p>
          <a:p>
            <a:pPr lvl="0"/>
            <a:r>
              <a:rPr lang="en-US" dirty="0"/>
              <a:t>Recognize that another name for enantiomers is optical isomers.</a:t>
            </a:r>
          </a:p>
          <a:p>
            <a:pPr lvl="0"/>
            <a:r>
              <a:rPr lang="en-US" dirty="0"/>
              <a:t>Recognize or compare the properties of enantiomers ( e.g. Do they have the same or different </a:t>
            </a:r>
            <a:r>
              <a:rPr lang="en-US" dirty="0" err="1"/>
              <a:t>b.p</a:t>
            </a:r>
            <a:r>
              <a:rPr lang="en-US" dirty="0"/>
              <a:t>.?   Would they have the same or different solubility </a:t>
            </a:r>
            <a:r>
              <a:rPr lang="en-US" dirty="0" smtClean="0"/>
              <a:t> in a chiral solvent)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Determine the number of stereoisomers possible for a molecule</a:t>
            </a:r>
          </a:p>
          <a:p>
            <a:pPr lvl="0"/>
            <a:r>
              <a:rPr lang="en-US" dirty="0"/>
              <a:t>Assign R and S for a </a:t>
            </a:r>
            <a:r>
              <a:rPr lang="en-US" dirty="0" err="1"/>
              <a:t>stereocenter</a:t>
            </a:r>
            <a:r>
              <a:rPr lang="en-US" dirty="0"/>
              <a:t> (assuming the lowest priority group is in the back)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321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Given a Fischer projection of an enantiomer, draw the  Fischer projection of the other enantiomer</a:t>
            </a:r>
          </a:p>
          <a:p>
            <a:pPr lvl="0"/>
            <a:r>
              <a:rPr lang="en-US" dirty="0"/>
              <a:t>Evaluate two Fischer projections and classify the pair as either </a:t>
            </a:r>
            <a:r>
              <a:rPr lang="en-US" dirty="0" err="1"/>
              <a:t>epimers</a:t>
            </a:r>
            <a:r>
              <a:rPr lang="en-US" dirty="0"/>
              <a:t>, enantiomers,  </a:t>
            </a:r>
            <a:r>
              <a:rPr lang="en-US" dirty="0" err="1"/>
              <a:t>diastereomers</a:t>
            </a:r>
            <a:r>
              <a:rPr lang="en-US" dirty="0"/>
              <a:t>  or not stereoisomers. 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Chirality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638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Carbohydrates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Classify carbohydrates as either MS, DS, OGS, or PS </a:t>
            </a:r>
            <a:r>
              <a:rPr lang="en-US" i="1" dirty="0"/>
              <a:t>( M = mono, D = di, OG = </a:t>
            </a:r>
            <a:r>
              <a:rPr lang="en-US" i="1" dirty="0" err="1"/>
              <a:t>oligo</a:t>
            </a:r>
            <a:r>
              <a:rPr lang="en-US" i="1" dirty="0"/>
              <a:t>, S =saccharide)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Classify a monosaccharide (MS ) by functional group and by number of carbons ( e.g. </a:t>
            </a:r>
            <a:r>
              <a:rPr lang="en-US" dirty="0" err="1"/>
              <a:t>aldohexose</a:t>
            </a:r>
            <a:r>
              <a:rPr lang="en-US" dirty="0"/>
              <a:t>, or </a:t>
            </a:r>
            <a:r>
              <a:rPr lang="en-US" dirty="0" err="1"/>
              <a:t>ketopentose</a:t>
            </a:r>
            <a:r>
              <a:rPr lang="en-US" dirty="0"/>
              <a:t>, </a:t>
            </a:r>
            <a:r>
              <a:rPr lang="en-US" dirty="0" err="1"/>
              <a:t>e.g.How</a:t>
            </a:r>
            <a:r>
              <a:rPr lang="en-US" dirty="0"/>
              <a:t> would you  </a:t>
            </a:r>
            <a:r>
              <a:rPr lang="en-US" dirty="0" err="1"/>
              <a:t>classifythe</a:t>
            </a:r>
            <a:r>
              <a:rPr lang="en-US" dirty="0"/>
              <a:t>  MS  ribose?) </a:t>
            </a:r>
          </a:p>
          <a:p>
            <a:pPr lvl="0"/>
            <a:r>
              <a:rPr lang="en-US" dirty="0"/>
              <a:t>Evaluate a Fischer projection and classify the monosaccharide as the  D or the L isomer </a:t>
            </a:r>
          </a:p>
          <a:p>
            <a:pPr lvl="0"/>
            <a:r>
              <a:rPr lang="en-US" dirty="0"/>
              <a:t>Evaluate a Haworth projection and classify the monosaccharide as the  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 or the </a:t>
            </a:r>
            <a:r>
              <a:rPr lang="en-US" dirty="0">
                <a:sym typeface="Symbol"/>
              </a:rPr>
              <a:t></a:t>
            </a:r>
            <a:r>
              <a:rPr lang="en-US" dirty="0"/>
              <a:t> isomer </a:t>
            </a:r>
          </a:p>
          <a:p>
            <a:pPr lvl="0"/>
            <a:r>
              <a:rPr lang="en-US" dirty="0"/>
              <a:t>Evaluate a Haworth projection and classify the monosaccharide as the  D or the L isomer </a:t>
            </a:r>
          </a:p>
          <a:p>
            <a:pPr lvl="0"/>
            <a:r>
              <a:rPr lang="en-US" dirty="0"/>
              <a:t>Recognize the meaning of the terms </a:t>
            </a:r>
            <a:r>
              <a:rPr lang="en-US" dirty="0" err="1"/>
              <a:t>pyranose</a:t>
            </a:r>
            <a:r>
              <a:rPr lang="en-US" dirty="0"/>
              <a:t> and  </a:t>
            </a:r>
            <a:r>
              <a:rPr lang="en-US" dirty="0" err="1"/>
              <a:t>furanose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Identify the </a:t>
            </a:r>
            <a:r>
              <a:rPr lang="en-US" dirty="0" err="1"/>
              <a:t>hemiacetal</a:t>
            </a:r>
            <a:r>
              <a:rPr lang="en-US" dirty="0"/>
              <a:t> or </a:t>
            </a:r>
            <a:r>
              <a:rPr lang="en-US" dirty="0" err="1"/>
              <a:t>anomeric</a:t>
            </a:r>
            <a:r>
              <a:rPr lang="en-US" dirty="0"/>
              <a:t> carbon in a Haworth projection</a:t>
            </a:r>
          </a:p>
          <a:p>
            <a:pPr lvl="0"/>
            <a:r>
              <a:rPr lang="en-US" dirty="0"/>
              <a:t>Recognize the number of carbon atoms and the functional groups in these important MS ;  </a:t>
            </a:r>
            <a:r>
              <a:rPr lang="en-US" dirty="0" err="1"/>
              <a:t>glyceraldehyde,dihydroxyacetone</a:t>
            </a:r>
            <a:r>
              <a:rPr lang="en-US" dirty="0"/>
              <a:t>, fructose, glucose, </a:t>
            </a:r>
            <a:r>
              <a:rPr lang="en-US" dirty="0" err="1"/>
              <a:t>galactose</a:t>
            </a:r>
            <a:r>
              <a:rPr lang="en-US" dirty="0"/>
              <a:t>, ribose, and </a:t>
            </a:r>
            <a:r>
              <a:rPr lang="en-US" dirty="0" err="1"/>
              <a:t>deoxyribose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7062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Rxns</a:t>
            </a:r>
            <a:r>
              <a:rPr lang="en-US" b="1" dirty="0"/>
              <a:t> of </a:t>
            </a:r>
            <a:r>
              <a:rPr lang="en-US" b="1" dirty="0" err="1"/>
              <a:t>Monosaccharides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Oxidation with weak oxidizing agents </a:t>
            </a:r>
            <a:r>
              <a:rPr lang="en-US" i="1" dirty="0"/>
              <a:t>(</a:t>
            </a:r>
            <a:r>
              <a:rPr lang="en-US" i="1" dirty="0" err="1"/>
              <a:t>Tollens</a:t>
            </a:r>
            <a:r>
              <a:rPr lang="en-US" i="1" dirty="0"/>
              <a:t> and Benedict’s ) </a:t>
            </a:r>
            <a:r>
              <a:rPr lang="en-US" dirty="0"/>
              <a:t>, or strong  oxidizing agents </a:t>
            </a:r>
            <a:r>
              <a:rPr lang="en-US" i="1" dirty="0"/>
              <a:t>( for a weak  [O]… ( -CHO </a:t>
            </a:r>
            <a:r>
              <a:rPr lang="en-US" i="1" dirty="0">
                <a:sym typeface="Symbol"/>
              </a:rPr>
              <a:t></a:t>
            </a:r>
            <a:r>
              <a:rPr lang="en-US" i="1" dirty="0"/>
              <a:t> -COOH) ,   for a   strong [O]….(-CHO and CH</a:t>
            </a:r>
            <a:r>
              <a:rPr lang="en-US" i="1" baseline="-25000" dirty="0"/>
              <a:t>2</a:t>
            </a:r>
            <a:r>
              <a:rPr lang="en-US" i="1" dirty="0"/>
              <a:t>OH </a:t>
            </a:r>
            <a:r>
              <a:rPr lang="en-US" i="1" dirty="0">
                <a:sym typeface="Symbol"/>
              </a:rPr>
              <a:t></a:t>
            </a:r>
            <a:r>
              <a:rPr lang="en-US" i="1" dirty="0"/>
              <a:t> COOH) [</a:t>
            </a:r>
            <a:r>
              <a:rPr lang="en-US" i="1" dirty="0" err="1"/>
              <a:t>aldonic</a:t>
            </a:r>
            <a:r>
              <a:rPr lang="en-US" i="1" dirty="0"/>
              <a:t> acid]</a:t>
            </a:r>
            <a:endParaRPr lang="en-US" dirty="0"/>
          </a:p>
          <a:p>
            <a:pPr lvl="0"/>
            <a:r>
              <a:rPr lang="en-US" dirty="0"/>
              <a:t>Oxidation with an enzyme </a:t>
            </a:r>
            <a:r>
              <a:rPr lang="en-US" i="1" dirty="0"/>
              <a:t>( CH</a:t>
            </a:r>
            <a:r>
              <a:rPr lang="en-US" i="1" baseline="-25000" dirty="0"/>
              <a:t>2</a:t>
            </a:r>
            <a:r>
              <a:rPr lang="en-US" i="1" dirty="0"/>
              <a:t>OH </a:t>
            </a:r>
            <a:r>
              <a:rPr lang="en-US" i="1" dirty="0">
                <a:sym typeface="Symbol"/>
              </a:rPr>
              <a:t></a:t>
            </a:r>
            <a:r>
              <a:rPr lang="en-US" i="1" dirty="0"/>
              <a:t> COOH)</a:t>
            </a:r>
            <a:r>
              <a:rPr lang="en-US" dirty="0"/>
              <a:t> [</a:t>
            </a:r>
            <a:r>
              <a:rPr lang="en-US" dirty="0" err="1"/>
              <a:t>uronic</a:t>
            </a:r>
            <a:r>
              <a:rPr lang="en-US" dirty="0"/>
              <a:t> acid] </a:t>
            </a:r>
          </a:p>
          <a:p>
            <a:pPr lvl="0"/>
            <a:r>
              <a:rPr lang="en-US" dirty="0"/>
              <a:t>Recognize or explain the terms reducing and non-reducing sugars</a:t>
            </a:r>
          </a:p>
          <a:p>
            <a:pPr lvl="0"/>
            <a:r>
              <a:rPr lang="en-US" dirty="0"/>
              <a:t>Recognize reducing and non-reducing sugars</a:t>
            </a:r>
          </a:p>
          <a:p>
            <a:pPr lvl="0"/>
            <a:r>
              <a:rPr lang="en-US" dirty="0"/>
              <a:t>Reduction with enzymes  to form sugar alcohols  </a:t>
            </a:r>
            <a:r>
              <a:rPr lang="en-US" i="1" dirty="0"/>
              <a:t>( -CHO </a:t>
            </a:r>
            <a:r>
              <a:rPr lang="en-US" i="1" dirty="0">
                <a:sym typeface="Symbol"/>
              </a:rPr>
              <a:t></a:t>
            </a:r>
            <a:r>
              <a:rPr lang="en-US" i="1" dirty="0"/>
              <a:t> -CH</a:t>
            </a:r>
            <a:r>
              <a:rPr lang="en-US" i="1" baseline="-25000" dirty="0"/>
              <a:t>2</a:t>
            </a:r>
            <a:r>
              <a:rPr lang="en-US" i="1" dirty="0"/>
              <a:t>OH) [</a:t>
            </a:r>
            <a:r>
              <a:rPr lang="en-US" i="1" dirty="0" err="1"/>
              <a:t>alditol</a:t>
            </a:r>
            <a:r>
              <a:rPr lang="en-US" i="1" dirty="0"/>
              <a:t>]</a:t>
            </a:r>
            <a:endParaRPr lang="en-US" dirty="0"/>
          </a:p>
          <a:p>
            <a:pPr lvl="0"/>
            <a:r>
              <a:rPr lang="en-US" dirty="0"/>
              <a:t>Formation of glycosides </a:t>
            </a:r>
            <a:r>
              <a:rPr lang="en-US" i="1" dirty="0"/>
              <a:t>(glucose  +  alcohol </a:t>
            </a:r>
            <a:r>
              <a:rPr lang="en-US" i="1" dirty="0">
                <a:sym typeface="Symbol"/>
              </a:rPr>
              <a:t></a:t>
            </a:r>
            <a:r>
              <a:rPr lang="en-US" i="1" dirty="0"/>
              <a:t>  glycoside (which is an </a:t>
            </a:r>
            <a:r>
              <a:rPr lang="en-US" i="1" dirty="0" err="1"/>
              <a:t>acetal</a:t>
            </a:r>
            <a:r>
              <a:rPr lang="en-US" i="1" dirty="0"/>
              <a:t>)</a:t>
            </a:r>
            <a:r>
              <a:rPr lang="en-US" dirty="0"/>
              <a:t> </a:t>
            </a:r>
            <a:r>
              <a:rPr lang="en-US" i="1" dirty="0"/>
              <a:t>)</a:t>
            </a:r>
            <a:endParaRPr lang="en-US" dirty="0"/>
          </a:p>
          <a:p>
            <a:pPr lvl="0"/>
            <a:r>
              <a:rPr lang="en-US" dirty="0"/>
              <a:t>Formation of the glucose phosphate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32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Give the hydrolysis products for lactose </a:t>
            </a:r>
            <a:r>
              <a:rPr lang="en-US" i="1" dirty="0"/>
              <a:t>( </a:t>
            </a:r>
            <a:r>
              <a:rPr lang="en-US" i="1" dirty="0" err="1"/>
              <a:t>galactose</a:t>
            </a:r>
            <a:r>
              <a:rPr lang="en-US" i="1" dirty="0"/>
              <a:t> &amp; glucose)</a:t>
            </a:r>
            <a:r>
              <a:rPr lang="en-US" dirty="0"/>
              <a:t>,   sucrose </a:t>
            </a:r>
            <a:r>
              <a:rPr lang="en-US" i="1" dirty="0"/>
              <a:t>(glucose and fructose),</a:t>
            </a:r>
            <a:r>
              <a:rPr lang="en-US" dirty="0"/>
              <a:t>  maltose and </a:t>
            </a:r>
            <a:r>
              <a:rPr lang="en-US" dirty="0" err="1"/>
              <a:t>cellobiose</a:t>
            </a:r>
            <a:r>
              <a:rPr lang="en-US" dirty="0"/>
              <a:t> </a:t>
            </a:r>
            <a:r>
              <a:rPr lang="en-US" i="1" dirty="0"/>
              <a:t>(glucose and glucose)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Classify a </a:t>
            </a:r>
            <a:r>
              <a:rPr lang="en-US" dirty="0" err="1"/>
              <a:t>glycosidic</a:t>
            </a:r>
            <a:r>
              <a:rPr lang="en-US" dirty="0"/>
              <a:t>  linkage ) as either an  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 (1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4)  or </a:t>
            </a:r>
            <a:r>
              <a:rPr lang="en-US" dirty="0">
                <a:sym typeface="Symbol"/>
              </a:rPr>
              <a:t></a:t>
            </a:r>
            <a:r>
              <a:rPr lang="en-US" dirty="0"/>
              <a:t> (1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4)  linkages</a:t>
            </a:r>
          </a:p>
          <a:p>
            <a:pPr lvl="0"/>
            <a:r>
              <a:rPr lang="en-US" dirty="0"/>
              <a:t>Recognize that humans have enzymes that can hydrolyze 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 (1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4)  </a:t>
            </a:r>
            <a:r>
              <a:rPr lang="en-US" dirty="0" err="1"/>
              <a:t>glycosidic</a:t>
            </a:r>
            <a:r>
              <a:rPr lang="en-US" dirty="0"/>
              <a:t> linkages  but not  </a:t>
            </a:r>
            <a:r>
              <a:rPr lang="en-US" dirty="0">
                <a:sym typeface="Symbol"/>
              </a:rPr>
              <a:t></a:t>
            </a:r>
            <a:r>
              <a:rPr lang="en-US" dirty="0"/>
              <a:t> (1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4)  linkages </a:t>
            </a:r>
            <a:r>
              <a:rPr lang="en-US" i="1" dirty="0"/>
              <a:t>( this is why  we can metabolize  maltose, starch,  and glycogen  but not </a:t>
            </a:r>
            <a:r>
              <a:rPr lang="en-US" i="1" dirty="0" err="1"/>
              <a:t>cellobiose</a:t>
            </a:r>
            <a:r>
              <a:rPr lang="en-US" i="1" dirty="0"/>
              <a:t>, lactose, and cellulose</a:t>
            </a:r>
            <a:endParaRPr lang="en-US" dirty="0"/>
          </a:p>
          <a:p>
            <a:pPr lvl="0"/>
            <a:r>
              <a:rPr lang="en-US" dirty="0"/>
              <a:t>Classify  a polysaccharide as  either storage </a:t>
            </a:r>
            <a:r>
              <a:rPr lang="en-US" i="1" dirty="0"/>
              <a:t>(starch and glycogen )</a:t>
            </a:r>
            <a:r>
              <a:rPr lang="en-US" dirty="0"/>
              <a:t> or structural </a:t>
            </a:r>
            <a:r>
              <a:rPr lang="en-US" i="1" dirty="0"/>
              <a:t>(cellulose and chitin)</a:t>
            </a:r>
            <a:endParaRPr lang="en-US" dirty="0"/>
          </a:p>
          <a:p>
            <a:pPr lvl="0"/>
            <a:r>
              <a:rPr lang="en-US" dirty="0"/>
              <a:t>Recognize that starch  forms a blue-black complex with iodine.</a:t>
            </a:r>
          </a:p>
          <a:p>
            <a:pPr lvl="0"/>
            <a:r>
              <a:rPr lang="en-US" dirty="0"/>
              <a:t>Recognize starch is a mixture of amylopectin and amylose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206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Lipids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Fatty Acids </a:t>
            </a:r>
            <a:endParaRPr lang="en-US" dirty="0" smtClean="0"/>
          </a:p>
          <a:p>
            <a:endParaRPr lang="en-US" dirty="0"/>
          </a:p>
          <a:p>
            <a:pPr lvl="0"/>
            <a:r>
              <a:rPr lang="en-US" dirty="0"/>
              <a:t>Recognize or describe the properties of fatty acids (FAs) </a:t>
            </a:r>
            <a:r>
              <a:rPr lang="en-US" i="1" dirty="0"/>
              <a:t>( </a:t>
            </a:r>
            <a:r>
              <a:rPr lang="en-US" i="1" dirty="0" err="1"/>
              <a:t>i.e</a:t>
            </a:r>
            <a:r>
              <a:rPr lang="en-US" i="1" dirty="0"/>
              <a:t>, the solubility,   </a:t>
            </a:r>
            <a:r>
              <a:rPr lang="en-US" i="1" dirty="0" err="1"/>
              <a:t>m.p</a:t>
            </a:r>
            <a:r>
              <a:rPr lang="en-US" i="1" dirty="0"/>
              <a:t>.  effect of </a:t>
            </a:r>
            <a:r>
              <a:rPr lang="en-US" i="1" dirty="0" err="1"/>
              <a:t>cis</a:t>
            </a:r>
            <a:r>
              <a:rPr lang="en-US" i="1" dirty="0"/>
              <a:t> versus trans double bonds)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Classify a FA  as a SFA </a:t>
            </a:r>
            <a:r>
              <a:rPr lang="en-US" i="1" dirty="0"/>
              <a:t>(saturated fatty acid)</a:t>
            </a:r>
            <a:r>
              <a:rPr lang="en-US" dirty="0"/>
              <a:t> ,  MUFA </a:t>
            </a:r>
            <a:r>
              <a:rPr lang="en-US" i="1" dirty="0"/>
              <a:t>(monounsaturated fatty acid),</a:t>
            </a:r>
            <a:r>
              <a:rPr lang="en-US" dirty="0"/>
              <a:t>   PUFA </a:t>
            </a:r>
            <a:r>
              <a:rPr lang="en-US" i="1" dirty="0"/>
              <a:t>(polyunsaturated fatty acid)</a:t>
            </a:r>
            <a:r>
              <a:rPr lang="en-US" dirty="0"/>
              <a:t>  or  EFA </a:t>
            </a:r>
            <a:r>
              <a:rPr lang="en-US" i="1" dirty="0"/>
              <a:t>(essential fatty  acid)</a:t>
            </a:r>
            <a:r>
              <a:rPr lang="en-US" dirty="0"/>
              <a:t>  </a:t>
            </a:r>
          </a:p>
          <a:p>
            <a:pPr lvl="0"/>
            <a:r>
              <a:rPr lang="en-US" dirty="0"/>
              <a:t>Given its structure, recognize or state the delta bond notation for a SFA, MUFA, PUFA, or EFA</a:t>
            </a:r>
            <a:r>
              <a:rPr lang="en-US" i="1" dirty="0"/>
              <a:t> </a:t>
            </a:r>
            <a:endParaRPr lang="en-US" dirty="0"/>
          </a:p>
          <a:p>
            <a:pPr lvl="0"/>
            <a:r>
              <a:rPr lang="en-US" dirty="0"/>
              <a:t>Given its structure, recognize or state the omega bond notation for  a SFA, MUFA, PUFA, or EFA </a:t>
            </a:r>
          </a:p>
          <a:p>
            <a:pPr lvl="0"/>
            <a:r>
              <a:rPr lang="en-US" dirty="0"/>
              <a:t>Classify a lipid  into one of the four  major functional classes  of lipids and if applicable into the individual sub-class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095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TAGs(</a:t>
            </a:r>
            <a:r>
              <a:rPr lang="en-US" b="1" dirty="0" err="1" smtClean="0"/>
              <a:t>Triacylglycerols</a:t>
            </a:r>
            <a:r>
              <a:rPr lang="en-US" b="1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Compare the characteristics of a fat and oil, i.e., they both are TAGs  but why is one a solid while the other is a liquid? </a:t>
            </a:r>
          </a:p>
          <a:p>
            <a:pPr lvl="0"/>
            <a:r>
              <a:rPr lang="en-US" dirty="0"/>
              <a:t>Recognize or  list  the general  class of  hydrolysis products for acidic hydrolysis  of a TAG </a:t>
            </a:r>
            <a:r>
              <a:rPr lang="en-US" i="1" dirty="0"/>
              <a:t>( fatty acids and glycerol)</a:t>
            </a:r>
            <a:endParaRPr lang="en-US" dirty="0"/>
          </a:p>
          <a:p>
            <a:pPr lvl="0"/>
            <a:r>
              <a:rPr lang="en-US" dirty="0"/>
              <a:t> Recognize or  list  the general  class of  hydrolysis products for basic  hydrolysis  of a TAG </a:t>
            </a:r>
            <a:r>
              <a:rPr lang="en-US" i="1" dirty="0"/>
              <a:t>(carboxylate salts  and glycerol)</a:t>
            </a:r>
            <a:endParaRPr lang="en-US" dirty="0"/>
          </a:p>
          <a:p>
            <a:r>
              <a:rPr lang="en-US" i="1" dirty="0"/>
              <a:t>( Also note that basic hydrolysis is called saponification because soap in the form of  these carboxylate salts is formed. These salts self-assemble in spherical aggregates called </a:t>
            </a:r>
            <a:r>
              <a:rPr lang="en-US" i="1" dirty="0" err="1"/>
              <a:t>micelles..Be</a:t>
            </a:r>
            <a:r>
              <a:rPr lang="en-US" i="1" dirty="0"/>
              <a:t> sure you know what a micelle is and how it functions) </a:t>
            </a:r>
            <a:endParaRPr lang="en-US" dirty="0"/>
          </a:p>
          <a:p>
            <a:pPr lvl="0"/>
            <a:r>
              <a:rPr lang="en-US" dirty="0"/>
              <a:t>Recognize or list the hydrogenation products of a TAG </a:t>
            </a:r>
            <a:r>
              <a:rPr lang="en-US" i="1" dirty="0"/>
              <a:t>(an unsaturated  FA residue is reduced with H</a:t>
            </a:r>
            <a:r>
              <a:rPr lang="en-US" i="1" baseline="-25000" dirty="0"/>
              <a:t>2</a:t>
            </a:r>
            <a:r>
              <a:rPr lang="en-US" i="1" dirty="0"/>
              <a:t>/</a:t>
            </a:r>
            <a:r>
              <a:rPr lang="en-US" i="1" dirty="0" err="1"/>
              <a:t>Pt</a:t>
            </a:r>
            <a:r>
              <a:rPr lang="en-US" i="1" dirty="0"/>
              <a:t>  to a saturated FA residue)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Recognize or list the oxidation products of a TAG </a:t>
            </a:r>
            <a:r>
              <a:rPr lang="en-US" i="1" dirty="0"/>
              <a:t>( TAGs with unsaturated FA residues become rancid when the  </a:t>
            </a:r>
            <a:r>
              <a:rPr lang="en-US" i="1" dirty="0" err="1"/>
              <a:t>triester</a:t>
            </a:r>
            <a:r>
              <a:rPr lang="en-US" i="1" dirty="0"/>
              <a:t> is hydrolyze to FAs and the double bond is then oxidized to lower molecular weight RCOOH that have strong odors)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849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Membrane Lipids (Phospholipids and  Glycolipids)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Given  a block diagram, identify the platform residue and the other major residues in the diagram or classify the diagram as either a TAG, a </a:t>
            </a:r>
            <a:r>
              <a:rPr lang="en-US" dirty="0" err="1"/>
              <a:t>glycerophospholipid</a:t>
            </a:r>
            <a:r>
              <a:rPr lang="en-US" dirty="0"/>
              <a:t>,  a </a:t>
            </a:r>
            <a:r>
              <a:rPr lang="en-US" dirty="0" err="1"/>
              <a:t>sphingophospholipid</a:t>
            </a:r>
            <a:r>
              <a:rPr lang="en-US" dirty="0"/>
              <a:t>, or a </a:t>
            </a:r>
            <a:r>
              <a:rPr lang="en-US" dirty="0" err="1"/>
              <a:t>sphingoglycolipid</a:t>
            </a:r>
            <a:r>
              <a:rPr lang="en-US" dirty="0"/>
              <a:t>…</a:t>
            </a:r>
          </a:p>
          <a:p>
            <a:pPr lvl="0"/>
            <a:r>
              <a:rPr lang="en-US" dirty="0"/>
              <a:t>Compare the polarity of  TAGS  to that of  phospholipids. </a:t>
            </a:r>
            <a:r>
              <a:rPr lang="en-US" i="1" dirty="0"/>
              <a:t>( Note: TAGs are essentially nonpolar and would not be very useful as a membrane lipid.)  </a:t>
            </a:r>
            <a:endParaRPr lang="en-US" dirty="0"/>
          </a:p>
          <a:p>
            <a:pPr lvl="0"/>
            <a:r>
              <a:rPr lang="en-US" dirty="0"/>
              <a:t>Discuss or recognize the term lipid bilayer. </a:t>
            </a:r>
            <a:r>
              <a:rPr lang="en-US" i="1" dirty="0"/>
              <a:t>(This would include being able to sketch a lipid bilayer and discussing the structure of the bilayer in terms of  hydrophilic heads and hydrophobic tails.)</a:t>
            </a:r>
            <a:endParaRPr lang="en-US" dirty="0"/>
          </a:p>
          <a:p>
            <a:pPr lvl="0"/>
            <a:r>
              <a:rPr lang="en-US" dirty="0"/>
              <a:t>Recognize or discuss the structure of the lipid bilayer</a:t>
            </a:r>
          </a:p>
          <a:p>
            <a:pPr lvl="0"/>
            <a:r>
              <a:rPr lang="en-US" dirty="0"/>
              <a:t>Recognize the meaning of the terms hydrophilic and hydrophobic .</a:t>
            </a:r>
            <a:r>
              <a:rPr lang="en-US" i="1" dirty="0"/>
              <a:t>(This includes identifying the  parts of lipid molecules  that maybe  hydrophilic and/or hydrophobic.) </a:t>
            </a:r>
            <a:endParaRPr lang="en-US" dirty="0"/>
          </a:p>
          <a:p>
            <a:r>
              <a:rPr lang="en-US" dirty="0" smtClean="0"/>
              <a:t>Recognize </a:t>
            </a:r>
            <a:r>
              <a:rPr lang="en-US" dirty="0"/>
              <a:t>the difference between a peripheral and an integral protein in the fluid mosaic </a:t>
            </a:r>
            <a:endParaRPr lang="en-US" dirty="0" smtClean="0"/>
          </a:p>
          <a:p>
            <a:pPr lvl="0"/>
            <a:r>
              <a:rPr lang="en-US" dirty="0"/>
              <a:t>Recognize or  discuss the difference between passive,  facilitated, and active transport.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9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Rearrangements</a:t>
            </a:r>
            <a:endParaRPr lang="en-US" dirty="0"/>
          </a:p>
        </p:txBody>
      </p:sp>
      <p:pic>
        <p:nvPicPr>
          <p:cNvPr id="4" name="Picture 5" descr="reac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903" y="1905000"/>
            <a:ext cx="626139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4887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dirty="0" smtClean="0"/>
              <a:t>Recognize the backbone of a steroid 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Recognize the function  of cholesterol  in cell membranes .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Recognize the role of cholesterol  as a precursor molecule. </a:t>
            </a:r>
            <a:r>
              <a:rPr lang="en-US" i="1" dirty="0" smtClean="0"/>
              <a:t>(…. required for the synthesis of  bile salts and steroid hormones )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Bile Salts</a:t>
            </a:r>
            <a:r>
              <a:rPr lang="en-US" dirty="0" smtClean="0"/>
              <a:t> </a:t>
            </a:r>
            <a:r>
              <a:rPr lang="en-US" i="1" dirty="0" smtClean="0"/>
              <a:t>(Emulsification Lipids</a:t>
            </a:r>
            <a:r>
              <a:rPr lang="en-US" b="1" i="1" dirty="0" smtClean="0"/>
              <a:t>)</a:t>
            </a:r>
            <a:r>
              <a:rPr 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Recognize  the structure of a bile salt </a:t>
            </a:r>
            <a:r>
              <a:rPr lang="en-US" i="1" dirty="0" smtClean="0"/>
              <a:t>(i.e. bile acid)</a:t>
            </a:r>
            <a:r>
              <a:rPr 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Waxes </a:t>
            </a:r>
            <a:r>
              <a:rPr lang="en-US" i="1" dirty="0"/>
              <a:t>(Protective Coating Lipids)</a:t>
            </a:r>
            <a:r>
              <a:rPr lang="en-US" b="1" dirty="0"/>
              <a:t> </a:t>
            </a:r>
            <a:endParaRPr lang="en-US" dirty="0"/>
          </a:p>
          <a:p>
            <a:pPr lvl="0">
              <a:spcBef>
                <a:spcPts val="1200"/>
              </a:spcBef>
            </a:pPr>
            <a:r>
              <a:rPr lang="en-US" dirty="0"/>
              <a:t>Recognize or give examples  of biological waxes </a:t>
            </a:r>
            <a:r>
              <a:rPr lang="en-US" i="1" dirty="0"/>
              <a:t>( e.g. beeswax, carnauba, sebum)</a:t>
            </a:r>
            <a:r>
              <a:rPr lang="en-US" dirty="0"/>
              <a:t>  and discuss the general structure of waxes  and their biological function 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414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Differentiate among the terms  amino acid,  peptide, polypeptide, and protein . </a:t>
            </a:r>
          </a:p>
          <a:p>
            <a:pPr lvl="0"/>
            <a:r>
              <a:rPr lang="en-US" dirty="0"/>
              <a:t>Explain or recognize the definition of the term zwitterion.</a:t>
            </a:r>
          </a:p>
          <a:p>
            <a:pPr lvl="0"/>
            <a:r>
              <a:rPr lang="en-US" dirty="0"/>
              <a:t>Predict the effect of pH on a zwitterion by drawing the product from a </a:t>
            </a:r>
            <a:r>
              <a:rPr lang="en-US" dirty="0" err="1"/>
              <a:t>rxn</a:t>
            </a:r>
            <a:r>
              <a:rPr lang="en-US" dirty="0"/>
              <a:t> of H</a:t>
            </a:r>
            <a:r>
              <a:rPr lang="en-US" baseline="30000" dirty="0"/>
              <a:t>+</a:t>
            </a:r>
            <a:r>
              <a:rPr lang="en-US" dirty="0"/>
              <a:t>  or OH</a:t>
            </a:r>
            <a:r>
              <a:rPr lang="en-US" baseline="30000" dirty="0"/>
              <a:t>-</a:t>
            </a:r>
            <a:r>
              <a:rPr lang="en-US" dirty="0"/>
              <a:t>  with a zwitterion. </a:t>
            </a:r>
          </a:p>
          <a:p>
            <a:pPr lvl="0"/>
            <a:r>
              <a:rPr lang="en-US" dirty="0"/>
              <a:t>Recognize what groups are protonated  at low , neutral, or high pH .</a:t>
            </a:r>
          </a:p>
          <a:p>
            <a:pPr lvl="0"/>
            <a:r>
              <a:rPr lang="en-US" dirty="0"/>
              <a:t>Discuss how the isoelectric point is used in electrophoresis. </a:t>
            </a:r>
          </a:p>
          <a:p>
            <a:pPr lvl="0"/>
            <a:r>
              <a:rPr lang="en-US" dirty="0"/>
              <a:t>Identify the N-terminal and C-terminal end in a peptide . </a:t>
            </a:r>
            <a:r>
              <a:rPr lang="en-US" i="1" dirty="0"/>
              <a:t>( e.g. What is the N –terminus in   </a:t>
            </a:r>
            <a:r>
              <a:rPr lang="en-US" i="1" dirty="0" err="1"/>
              <a:t>Ser-Gln</a:t>
            </a:r>
            <a:r>
              <a:rPr lang="en-US" i="1" dirty="0"/>
              <a:t>- </a:t>
            </a:r>
            <a:r>
              <a:rPr lang="en-US" i="1" dirty="0" err="1"/>
              <a:t>Gly-Gly-Ala</a:t>
            </a:r>
            <a:r>
              <a:rPr lang="en-US" i="1" dirty="0"/>
              <a:t>?)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072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Recognize what a peptide bond is and the principal functional group found in peptides and proteins.  </a:t>
            </a:r>
          </a:p>
          <a:p>
            <a:pPr lvl="0"/>
            <a:r>
              <a:rPr lang="en-US" dirty="0"/>
              <a:t>Recognize  the definition or an example of a  prosthetic group . </a:t>
            </a:r>
            <a:r>
              <a:rPr lang="en-US" i="1" dirty="0"/>
              <a:t>( e.g.  T  F   </a:t>
            </a:r>
            <a:r>
              <a:rPr lang="en-US" i="1" dirty="0" err="1"/>
              <a:t>Heme</a:t>
            </a:r>
            <a:r>
              <a:rPr lang="en-US" i="1" dirty="0"/>
              <a:t> is a protein subunit found in the protein hemoglobin ) </a:t>
            </a:r>
            <a:endParaRPr lang="en-US" dirty="0"/>
          </a:p>
          <a:p>
            <a:pPr lvl="0"/>
            <a:r>
              <a:rPr lang="en-US" dirty="0"/>
              <a:t>Given a model of a protein, identify or discuss the various structures observed….i.e. primary, secondary </a:t>
            </a:r>
            <a:r>
              <a:rPr lang="en-US" i="1" dirty="0"/>
              <a:t>(both types),</a:t>
            </a:r>
            <a:r>
              <a:rPr lang="en-US" dirty="0"/>
              <a:t> tertiary, and quaternary.</a:t>
            </a:r>
          </a:p>
          <a:p>
            <a:pPr lvl="0"/>
            <a:r>
              <a:rPr lang="en-US" dirty="0"/>
              <a:t>Given a diagram,  identify the type of force seen in proteins </a:t>
            </a:r>
            <a:r>
              <a:rPr lang="en-US" i="1" dirty="0"/>
              <a:t>( i.e. ion pair, H-bond, S-S, and hydrophobic)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Compare properties and the function of fibrous and globular proteins to include giving  two common examples from each  class.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417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r>
              <a:rPr lang="en-US" dirty="0"/>
              <a:t>Explain or recognize the term denaturation .</a:t>
            </a:r>
          </a:p>
          <a:p>
            <a:pPr lvl="0"/>
            <a:r>
              <a:rPr lang="en-US" dirty="0"/>
              <a:t>Give an example of each type of denaturing agent presented  in lecture. </a:t>
            </a:r>
          </a:p>
          <a:p>
            <a:pPr lvl="0"/>
            <a:r>
              <a:rPr lang="en-US" dirty="0"/>
              <a:t>Given the chemical structure of a peptide, give the chemical structure for the hydrolysis of either a tetra-, tri-, or dipeptide.</a:t>
            </a:r>
          </a:p>
          <a:p>
            <a:r>
              <a:rPr lang="en-US" i="1" dirty="0"/>
              <a:t> ( </a:t>
            </a:r>
            <a:r>
              <a:rPr lang="en-US" i="1" dirty="0" err="1"/>
              <a:t>e.g</a:t>
            </a:r>
            <a:r>
              <a:rPr lang="en-US" i="1" dirty="0"/>
              <a:t> What would be the chemical structure for the hydrolysis of   </a:t>
            </a:r>
            <a:r>
              <a:rPr lang="en-US" i="1" dirty="0" err="1"/>
              <a:t>Ala-Cys-Gly-Ser</a:t>
            </a:r>
            <a:r>
              <a:rPr lang="en-US" i="1" dirty="0"/>
              <a:t> ?</a:t>
            </a:r>
            <a:r>
              <a:rPr lang="en-US" dirty="0"/>
              <a:t> 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861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Enzymes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Catalyst function: speed up </a:t>
            </a:r>
            <a:r>
              <a:rPr lang="en-US" dirty="0" err="1"/>
              <a:t>rxn</a:t>
            </a:r>
            <a:r>
              <a:rPr lang="en-US" dirty="0"/>
              <a:t> without being consumed in reaction (makes </a:t>
            </a:r>
            <a:r>
              <a:rPr lang="en-US" dirty="0" err="1"/>
              <a:t>rxns</a:t>
            </a:r>
            <a:r>
              <a:rPr lang="en-US" dirty="0"/>
              <a:t> occur quickly enough to support life)</a:t>
            </a:r>
          </a:p>
          <a:p>
            <a:pPr lvl="0"/>
            <a:r>
              <a:rPr lang="en-US" dirty="0"/>
              <a:t>How do Enzymes Work</a:t>
            </a:r>
          </a:p>
          <a:p>
            <a:pPr lvl="1"/>
            <a:r>
              <a:rPr lang="en-US" dirty="0"/>
              <a:t>Recognize or discuss enzyme function in terms of the active site, lock-and-key model, and the induced-fit model.</a:t>
            </a:r>
          </a:p>
          <a:p>
            <a:pPr lvl="1"/>
            <a:r>
              <a:rPr lang="en-US" dirty="0"/>
              <a:t>Differentiate between a cofactor and a coenzyme with an explanation and/or using an example. Differentiate between an </a:t>
            </a:r>
            <a:r>
              <a:rPr lang="en-US" dirty="0" err="1"/>
              <a:t>apoenzyme</a:t>
            </a:r>
            <a:r>
              <a:rPr lang="en-US" dirty="0"/>
              <a:t> and a </a:t>
            </a:r>
            <a:r>
              <a:rPr lang="en-US" dirty="0" err="1"/>
              <a:t>holoenzyme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Recognize or discuss the effect of  temperature, pH,   [S],  and [E] on an enzyme-catalyzed reaction.</a:t>
            </a:r>
          </a:p>
          <a:p>
            <a:pPr lvl="1"/>
            <a:r>
              <a:rPr lang="en-US" dirty="0"/>
              <a:t>Recognize or discuss the three major types of inhibition to include reversible competitive,  reversible noncompetitive, and irreversible as presented in lecture and in the class exercise.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959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Classification:  </a:t>
            </a:r>
          </a:p>
          <a:p>
            <a:pPr lvl="0"/>
            <a:r>
              <a:rPr lang="en-US" dirty="0" err="1"/>
              <a:t>oxidoreductase</a:t>
            </a:r>
            <a:r>
              <a:rPr lang="en-US" dirty="0"/>
              <a:t>: reduction/oxidation reactions</a:t>
            </a:r>
          </a:p>
          <a:p>
            <a:pPr lvl="0"/>
            <a:r>
              <a:rPr lang="en-US" dirty="0" err="1"/>
              <a:t>tranferase</a:t>
            </a:r>
            <a:r>
              <a:rPr lang="en-US" dirty="0"/>
              <a:t>:  transfer functional </a:t>
            </a:r>
            <a:r>
              <a:rPr lang="en-US" dirty="0" err="1"/>
              <a:t>grps</a:t>
            </a:r>
            <a:endParaRPr lang="en-US" dirty="0"/>
          </a:p>
          <a:p>
            <a:pPr lvl="0"/>
            <a:r>
              <a:rPr lang="en-US" dirty="0"/>
              <a:t>hydrolase:  cleavage by water</a:t>
            </a:r>
          </a:p>
          <a:p>
            <a:pPr lvl="0"/>
            <a:r>
              <a:rPr lang="en-US" dirty="0" err="1"/>
              <a:t>lyase</a:t>
            </a:r>
            <a:r>
              <a:rPr lang="en-US" dirty="0"/>
              <a:t>:  addition to or creation of double bonds</a:t>
            </a:r>
          </a:p>
          <a:p>
            <a:pPr lvl="0"/>
            <a:r>
              <a:rPr lang="en-US" dirty="0" err="1"/>
              <a:t>isomerase</a:t>
            </a:r>
            <a:r>
              <a:rPr lang="en-US" dirty="0"/>
              <a:t>:  isomerization (D to L, </a:t>
            </a:r>
            <a:r>
              <a:rPr lang="en-US" dirty="0" err="1"/>
              <a:t>cis</a:t>
            </a:r>
            <a:r>
              <a:rPr lang="en-US" dirty="0"/>
              <a:t> to trans, propyl to isopropyl, etc.)</a:t>
            </a:r>
          </a:p>
          <a:p>
            <a:pPr lvl="0"/>
            <a:r>
              <a:rPr lang="en-US" dirty="0"/>
              <a:t>ligase:  formation of bonds with ATP cleavage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Given </a:t>
            </a:r>
            <a:r>
              <a:rPr lang="en-US" dirty="0"/>
              <a:t>the name of an enzyme, determine the substrate and the reaction type it catalyzes. </a:t>
            </a:r>
            <a:r>
              <a:rPr lang="en-US" i="1" dirty="0"/>
              <a:t>( e.g. aspartate transaminase (AST))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578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Regulation</a:t>
            </a:r>
          </a:p>
          <a:p>
            <a:pPr lvl="1"/>
            <a:r>
              <a:rPr lang="en-US" dirty="0"/>
              <a:t>Recognize or discuss the function of an allosteric enzyme. </a:t>
            </a:r>
          </a:p>
          <a:p>
            <a:pPr lvl="1"/>
            <a:r>
              <a:rPr lang="en-US" dirty="0"/>
              <a:t>Recognize or discuss  the three major types of enzyme regulation  to include allosteric control , feedback control , and zymogens.  </a:t>
            </a:r>
          </a:p>
          <a:p>
            <a:pPr lvl="1"/>
            <a:r>
              <a:rPr lang="en-US" dirty="0"/>
              <a:t>Differentiate between  positive and negative allosteric control.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270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Nucleic </a:t>
            </a:r>
            <a:r>
              <a:rPr lang="en-US" b="1" u="sng" dirty="0" smtClean="0"/>
              <a:t>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type (DNA, RNA)</a:t>
            </a:r>
          </a:p>
          <a:p>
            <a:pPr lvl="0"/>
            <a:r>
              <a:rPr lang="en-US" dirty="0"/>
              <a:t>function</a:t>
            </a:r>
          </a:p>
          <a:p>
            <a:pPr lvl="0"/>
            <a:r>
              <a:rPr lang="en-US" dirty="0"/>
              <a:t>Bases (be able to recognize)</a:t>
            </a:r>
          </a:p>
          <a:p>
            <a:pPr lvl="1"/>
            <a:r>
              <a:rPr lang="en-US" dirty="0"/>
              <a:t>DNA bases: A, G, C, T</a:t>
            </a:r>
          </a:p>
          <a:p>
            <a:pPr lvl="1"/>
            <a:r>
              <a:rPr lang="en-US" dirty="0"/>
              <a:t>RNA bases: A, G. C, U</a:t>
            </a:r>
          </a:p>
          <a:p>
            <a:pPr lvl="0"/>
            <a:r>
              <a:rPr lang="en-US" dirty="0"/>
              <a:t>Nucleotide</a:t>
            </a:r>
          </a:p>
          <a:p>
            <a:pPr lvl="1"/>
            <a:r>
              <a:rPr lang="en-US" dirty="0"/>
              <a:t>building block of nucleic acids</a:t>
            </a:r>
          </a:p>
          <a:p>
            <a:pPr lvl="1"/>
            <a:r>
              <a:rPr lang="en-US" dirty="0"/>
              <a:t>made up of a base, a monosaccharide and a phosphate</a:t>
            </a:r>
          </a:p>
          <a:p>
            <a:pPr lvl="1"/>
            <a:r>
              <a:rPr lang="en-US" dirty="0"/>
              <a:t>be able to draw nucleotide structure if structure of base is provided</a:t>
            </a:r>
          </a:p>
          <a:p>
            <a:pPr lvl="0"/>
            <a:r>
              <a:rPr lang="en-US" dirty="0"/>
              <a:t>Nucleoside</a:t>
            </a:r>
          </a:p>
          <a:p>
            <a:pPr lvl="1"/>
            <a:r>
              <a:rPr lang="en-US" dirty="0"/>
              <a:t>made up of a base and a monosaccharide</a:t>
            </a:r>
          </a:p>
          <a:p>
            <a:pPr lvl="1"/>
            <a:r>
              <a:rPr lang="en-US" dirty="0"/>
              <a:t>be able to draw nucleoside structure if structure of base is provided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624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DNA primary structure</a:t>
            </a:r>
          </a:p>
          <a:p>
            <a:pPr lvl="1"/>
            <a:r>
              <a:rPr lang="en-US" dirty="0"/>
              <a:t>know how nucleotides are linked together to form DNA  (</a:t>
            </a:r>
            <a:r>
              <a:rPr lang="en-US" dirty="0" err="1"/>
              <a:t>phosphodiesters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be able to locate 5’ end and 3’end </a:t>
            </a:r>
          </a:p>
          <a:p>
            <a:pPr lvl="0"/>
            <a:r>
              <a:rPr lang="en-US" dirty="0"/>
              <a:t>DNA secondary structure</a:t>
            </a:r>
          </a:p>
          <a:p>
            <a:pPr lvl="1"/>
            <a:r>
              <a:rPr lang="en-US" dirty="0"/>
              <a:t>characteristics of double helix</a:t>
            </a:r>
          </a:p>
          <a:p>
            <a:pPr lvl="1"/>
            <a:r>
              <a:rPr lang="en-US" dirty="0"/>
              <a:t>know how the bases are paired up to form double helix structure (be able to show Hydrogen bonding between bases)</a:t>
            </a:r>
          </a:p>
          <a:p>
            <a:pPr lvl="0"/>
            <a:r>
              <a:rPr lang="en-US" dirty="0"/>
              <a:t>if the sequence of one strand is known, be able to determine the sequence of the complimentary strand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Nucleic </a:t>
            </a:r>
            <a:r>
              <a:rPr lang="en-US" b="1" u="sng" dirty="0" smtClean="0"/>
              <a:t>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166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RNA structure</a:t>
            </a:r>
          </a:p>
          <a:p>
            <a:pPr lvl="0"/>
            <a:r>
              <a:rPr lang="en-US" dirty="0"/>
              <a:t>know the differences between DNA and RNA structures (bases, sugar, secondary structure)</a:t>
            </a:r>
          </a:p>
          <a:p>
            <a:pPr lvl="0"/>
            <a:r>
              <a:rPr lang="en-US" dirty="0"/>
              <a:t>Know the functions of m-RNA, t-RNA and r-RNA</a:t>
            </a:r>
          </a:p>
          <a:p>
            <a:pPr lvl="0"/>
            <a:r>
              <a:rPr lang="en-US" dirty="0"/>
              <a:t>Know how to write a m-RNA code from a template of DNA</a:t>
            </a:r>
          </a:p>
          <a:p>
            <a:pPr lvl="0"/>
            <a:r>
              <a:rPr lang="en-US" dirty="0"/>
              <a:t>Know how to transcribe m-RNA into protein sequence</a:t>
            </a:r>
          </a:p>
          <a:p>
            <a:pPr lvl="0"/>
            <a:r>
              <a:rPr lang="en-US" dirty="0"/>
              <a:t>Know basic structure of t-RNA and where the amino acid binds and where the anticodon is located</a:t>
            </a:r>
          </a:p>
          <a:p>
            <a:pPr lvl="0"/>
            <a:r>
              <a:rPr lang="en-US" dirty="0"/>
              <a:t>Know the two components of r-RNA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3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TYPES OF ORGANIC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Dehydrogenation   </a:t>
            </a:r>
            <a:r>
              <a:rPr lang="en-US" dirty="0"/>
              <a:t>Taking away </a:t>
            </a:r>
            <a:r>
              <a:rPr lang="en-US" dirty="0" err="1"/>
              <a:t>hydrogens</a:t>
            </a:r>
            <a:r>
              <a:rPr lang="en-US" dirty="0"/>
              <a:t> to make a double bond or to give the </a:t>
            </a:r>
            <a:r>
              <a:rPr lang="en-US" dirty="0" err="1" smtClean="0"/>
              <a:t>hydrogens</a:t>
            </a:r>
            <a:r>
              <a:rPr lang="en-US" dirty="0" smtClean="0"/>
              <a:t> to another </a:t>
            </a:r>
            <a:r>
              <a:rPr lang="en-US" dirty="0"/>
              <a:t>compound. </a:t>
            </a:r>
          </a:p>
          <a:p>
            <a:r>
              <a:rPr lang="en-US" dirty="0" smtClean="0"/>
              <a:t>Hydration-  </a:t>
            </a:r>
            <a:r>
              <a:rPr lang="en-US" dirty="0"/>
              <a:t>Adding a water molecule</a:t>
            </a:r>
          </a:p>
          <a:p>
            <a:r>
              <a:rPr lang="en-US" dirty="0" smtClean="0"/>
              <a:t>Dehydration - Taking </a:t>
            </a:r>
            <a:r>
              <a:rPr lang="en-US" dirty="0"/>
              <a:t>a water molecule </a:t>
            </a:r>
            <a:r>
              <a:rPr lang="en-US" dirty="0" smtClean="0"/>
              <a:t>out</a:t>
            </a:r>
          </a:p>
          <a:p>
            <a:r>
              <a:rPr lang="en-US" dirty="0"/>
              <a:t>Halogenation </a:t>
            </a:r>
            <a:r>
              <a:rPr lang="en-US" dirty="0" smtClean="0"/>
              <a:t>Adding </a:t>
            </a:r>
            <a:r>
              <a:rPr lang="en-US" dirty="0"/>
              <a:t>chlorine, fluorine, bromine, or iodine to a compound.  Iodine is an  </a:t>
            </a:r>
            <a:r>
              <a:rPr lang="en-US" dirty="0" smtClean="0"/>
              <a:t>integral </a:t>
            </a:r>
            <a:r>
              <a:rPr lang="en-US" dirty="0"/>
              <a:t>part of thyroxin, the hormone.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747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DNA </a:t>
            </a:r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concept of DNA replication (including the enzymes involved)</a:t>
            </a:r>
          </a:p>
          <a:p>
            <a:pPr lvl="0"/>
            <a:r>
              <a:rPr lang="en-US" dirty="0"/>
              <a:t>know the process of replication (including </a:t>
            </a:r>
            <a:r>
              <a:rPr lang="en-US" dirty="0" err="1"/>
              <a:t>okazaki</a:t>
            </a:r>
            <a:r>
              <a:rPr lang="en-US" dirty="0"/>
              <a:t> fragments, leading and lagging strand, direction of replication)</a:t>
            </a:r>
          </a:p>
          <a:p>
            <a:pPr lvl="0"/>
            <a:r>
              <a:rPr lang="en-US" dirty="0"/>
              <a:t>characteristics of replication (semiconservative)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325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  Protein </a:t>
            </a:r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mRNA made from DNA in nucleus (read 3'®5')</a:t>
            </a:r>
          </a:p>
          <a:p>
            <a:pPr lvl="0"/>
            <a:r>
              <a:rPr lang="en-US" dirty="0"/>
              <a:t>Introns and exons (know definitions and which is cut out of the m-RNA)</a:t>
            </a:r>
          </a:p>
          <a:p>
            <a:pPr lvl="0"/>
            <a:r>
              <a:rPr lang="en-US" dirty="0"/>
              <a:t>Final mRNA emerges from nucleus, enters cytoplasm, binds with small </a:t>
            </a:r>
            <a:r>
              <a:rPr lang="en-US" dirty="0" err="1"/>
              <a:t>rRNA</a:t>
            </a:r>
            <a:r>
              <a:rPr lang="en-US" dirty="0"/>
              <a:t> subunit</a:t>
            </a:r>
          </a:p>
          <a:p>
            <a:pPr lvl="0"/>
            <a:r>
              <a:rPr lang="en-US" dirty="0" err="1"/>
              <a:t>tRNA</a:t>
            </a:r>
            <a:r>
              <a:rPr lang="en-US" dirty="0"/>
              <a:t> for f-met binds to mRNA</a:t>
            </a:r>
          </a:p>
          <a:p>
            <a:pPr lvl="0"/>
            <a:r>
              <a:rPr lang="en-US" dirty="0"/>
              <a:t>Large </a:t>
            </a:r>
            <a:r>
              <a:rPr lang="en-US" dirty="0" err="1"/>
              <a:t>rRNA</a:t>
            </a:r>
            <a:r>
              <a:rPr lang="en-US" dirty="0"/>
              <a:t> subunit combines with complex</a:t>
            </a:r>
          </a:p>
          <a:p>
            <a:pPr lvl="0"/>
            <a:r>
              <a:rPr lang="en-US" dirty="0"/>
              <a:t>Next </a:t>
            </a:r>
            <a:r>
              <a:rPr lang="en-US" dirty="0" err="1"/>
              <a:t>tRNA</a:t>
            </a:r>
            <a:r>
              <a:rPr lang="en-US" dirty="0"/>
              <a:t> with codon to match next three nucleotides enters scene</a:t>
            </a:r>
          </a:p>
          <a:p>
            <a:pPr lvl="0"/>
            <a:r>
              <a:rPr lang="en-US" dirty="0"/>
              <a:t>Amino acid. bound together w/ peptide bond  (be able to draw a basic picture of protein synthesis in the ribosomes)</a:t>
            </a:r>
          </a:p>
          <a:p>
            <a:pPr lvl="0"/>
            <a:r>
              <a:rPr lang="en-US" dirty="0"/>
              <a:t>First </a:t>
            </a:r>
            <a:r>
              <a:rPr lang="en-US" dirty="0" err="1"/>
              <a:t>tRNA</a:t>
            </a:r>
            <a:r>
              <a:rPr lang="en-US" dirty="0"/>
              <a:t> leaves</a:t>
            </a:r>
          </a:p>
          <a:p>
            <a:pPr lvl="0"/>
            <a:r>
              <a:rPr lang="en-US" dirty="0"/>
              <a:t>Ribosome reads next codon</a:t>
            </a:r>
          </a:p>
          <a:p>
            <a:pPr lvl="0"/>
            <a:r>
              <a:rPr lang="en-US" dirty="0"/>
              <a:t>Next </a:t>
            </a:r>
            <a:r>
              <a:rPr lang="en-US" dirty="0" err="1"/>
              <a:t>tRNA</a:t>
            </a:r>
            <a:r>
              <a:rPr lang="en-US" dirty="0"/>
              <a:t> enters</a:t>
            </a:r>
          </a:p>
          <a:p>
            <a:pPr lvl="0"/>
            <a:r>
              <a:rPr lang="en-US" dirty="0" err="1"/>
              <a:t>etc</a:t>
            </a:r>
            <a:r>
              <a:rPr lang="en-US" dirty="0"/>
              <a:t> until stop codon reached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9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Addition Reactions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541456"/>
              </p:ext>
            </p:extLst>
          </p:nvPr>
        </p:nvGraphicFramePr>
        <p:xfrm>
          <a:off x="1219200" y="2438400"/>
          <a:ext cx="7152733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SIS/Draw Sketch" r:id="rId3" imgW="4127535" imgH="1093969" progId="ISISServer">
                  <p:embed/>
                </p:oleObj>
              </mc:Choice>
              <mc:Fallback>
                <p:oleObj name="ISIS/Draw Sketch" r:id="rId3" imgW="4127535" imgH="1093969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38400"/>
                        <a:ext cx="7152733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770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Addition of water to alkene</a:t>
            </a:r>
          </a:p>
        </p:txBody>
      </p:sp>
      <p:pic>
        <p:nvPicPr>
          <p:cNvPr id="5" name="Content Placeholder 4" descr="Addition-Specifi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346" y="1487556"/>
            <a:ext cx="7633884" cy="43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18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err="1" smtClean="0"/>
              <a:t>Hemiacetal</a:t>
            </a:r>
            <a:r>
              <a:rPr lang="en-US" altLang="en-US" sz="2800" dirty="0" smtClean="0"/>
              <a:t> and </a:t>
            </a:r>
            <a:r>
              <a:rPr lang="en-US" altLang="en-US" sz="2800" dirty="0" err="1" smtClean="0"/>
              <a:t>hemiketal</a:t>
            </a:r>
            <a:r>
              <a:rPr lang="en-US" altLang="en-US" sz="2800" dirty="0" smtClean="0"/>
              <a:t> formation</a:t>
            </a:r>
          </a:p>
          <a:p>
            <a:pPr lvl="1"/>
            <a:r>
              <a:rPr lang="en-US" altLang="en-US" sz="2400" dirty="0" smtClean="0"/>
              <a:t>(seen in sugars)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Carbonyl reactions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992673"/>
              </p:ext>
            </p:extLst>
          </p:nvPr>
        </p:nvGraphicFramePr>
        <p:xfrm>
          <a:off x="1295400" y="3048000"/>
          <a:ext cx="6400800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ISIS/Draw Sketch" r:id="rId3" imgW="3792220" imgH="2223770" progId="ISISServer">
                  <p:embed/>
                </p:oleObj>
              </mc:Choice>
              <mc:Fallback>
                <p:oleObj name="ISIS/Draw Sketch" r:id="rId3" imgW="3792220" imgH="2223770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48000"/>
                        <a:ext cx="6400800" cy="286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621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Carboxylic Acid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Esterification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Amide formation</a:t>
            </a:r>
          </a:p>
          <a:p>
            <a:endParaRPr lang="en-US" dirty="0"/>
          </a:p>
        </p:txBody>
      </p:sp>
      <p:pic>
        <p:nvPicPr>
          <p:cNvPr id="4" name="Picture 4" descr="AcOHROHequ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2667000"/>
            <a:ext cx="640080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808037"/>
              </p:ext>
            </p:extLst>
          </p:nvPr>
        </p:nvGraphicFramePr>
        <p:xfrm>
          <a:off x="1375229" y="4724400"/>
          <a:ext cx="6888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ISIS/Draw Sketch" r:id="rId4" imgW="4813636" imgH="830463" progId="ISISServer">
                  <p:embed/>
                </p:oleObj>
              </mc:Choice>
              <mc:Fallback>
                <p:oleObj name="ISIS/Draw Sketch" r:id="rId4" imgW="4813636" imgH="830463" progId="ISISServer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5229" y="4724400"/>
                        <a:ext cx="68887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973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3546</Words>
  <Application>Microsoft Office PowerPoint</Application>
  <PresentationFormat>On-screen Show (4:3)</PresentationFormat>
  <Paragraphs>304</Paragraphs>
  <Slides>51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ISIS/Draw Sketch</vt:lpstr>
      <vt:lpstr>REVIEW FOR FINAL</vt:lpstr>
      <vt:lpstr>FORMULAS</vt:lpstr>
      <vt:lpstr>TYPES OF ORGANIC REACTIONS</vt:lpstr>
      <vt:lpstr>Rearrangements</vt:lpstr>
      <vt:lpstr>TYPES OF ORGANIC REACTIONS</vt:lpstr>
      <vt:lpstr>Addition Reactions</vt:lpstr>
      <vt:lpstr>Addition of water to alkene</vt:lpstr>
      <vt:lpstr>Carbonyl reactions</vt:lpstr>
      <vt:lpstr>Carboxylic Acid reactions</vt:lpstr>
      <vt:lpstr>TYPES OF ORGANIC REACTIONS</vt:lpstr>
      <vt:lpstr>OXIDATION- REDUCTION</vt:lpstr>
      <vt:lpstr>Carbonyl reactions</vt:lpstr>
      <vt:lpstr>Nomenclature</vt:lpstr>
      <vt:lpstr>Classes of compounds:</vt:lpstr>
      <vt:lpstr>Alkanes</vt:lpstr>
      <vt:lpstr> Alkane Rxns</vt:lpstr>
      <vt:lpstr>Alkenes</vt:lpstr>
      <vt:lpstr>Alkenes: Contain double bonds</vt:lpstr>
      <vt:lpstr>Alkene/Alkyne Rxns</vt:lpstr>
      <vt:lpstr>Aromatic Hydrocarbons</vt:lpstr>
      <vt:lpstr>Aromatic Rxns</vt:lpstr>
      <vt:lpstr>Alcohol/Ethers</vt:lpstr>
      <vt:lpstr>Alcohol Rxns</vt:lpstr>
      <vt:lpstr>Thiols</vt:lpstr>
      <vt:lpstr>Aldehydes and Ketones </vt:lpstr>
      <vt:lpstr> RCHO/R2CO Rxns</vt:lpstr>
      <vt:lpstr>Carboxylic Acids, Esters, Amides</vt:lpstr>
      <vt:lpstr>RCOOH, RCOOR, RCONH2 Rxns</vt:lpstr>
      <vt:lpstr>RCOOH, RCOOR, RCONH2 Rxns</vt:lpstr>
      <vt:lpstr>Amines and Amine Salts</vt:lpstr>
      <vt:lpstr>Amine  Rxns</vt:lpstr>
      <vt:lpstr>Chirality</vt:lpstr>
      <vt:lpstr>PowerPoint Presentation</vt:lpstr>
      <vt:lpstr>Carbohydrates </vt:lpstr>
      <vt:lpstr>Rxns of Monosaccharides </vt:lpstr>
      <vt:lpstr>Polysaccharides</vt:lpstr>
      <vt:lpstr>Lipids  </vt:lpstr>
      <vt:lpstr>TAGs(Triacylglycerols) </vt:lpstr>
      <vt:lpstr>Membrane Lipids (Phospholipids and  Glycolipids)  </vt:lpstr>
      <vt:lpstr>Other lipids</vt:lpstr>
      <vt:lpstr>Proteins</vt:lpstr>
      <vt:lpstr>Proteins</vt:lpstr>
      <vt:lpstr>Proteins</vt:lpstr>
      <vt:lpstr>Enzymes </vt:lpstr>
      <vt:lpstr>Enzyme</vt:lpstr>
      <vt:lpstr>Enzyme</vt:lpstr>
      <vt:lpstr>Nucleic acids</vt:lpstr>
      <vt:lpstr>Nucleic acids</vt:lpstr>
      <vt:lpstr>Nucleic acids</vt:lpstr>
      <vt:lpstr>DNA replication</vt:lpstr>
      <vt:lpstr>  Protein Synthesis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FINAL</dc:title>
  <dc:creator>Martin Larter</dc:creator>
  <cp:lastModifiedBy>Martin Larter</cp:lastModifiedBy>
  <cp:revision>14</cp:revision>
  <dcterms:created xsi:type="dcterms:W3CDTF">2013-12-09T16:25:14Z</dcterms:created>
  <dcterms:modified xsi:type="dcterms:W3CDTF">2013-12-09T20:03:25Z</dcterms:modified>
</cp:coreProperties>
</file>